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03" r:id="rId2"/>
    <p:sldId id="411" r:id="rId3"/>
    <p:sldId id="446" r:id="rId4"/>
    <p:sldId id="412" r:id="rId5"/>
    <p:sldId id="445" r:id="rId6"/>
    <p:sldId id="426" r:id="rId7"/>
    <p:sldId id="444" r:id="rId8"/>
    <p:sldId id="456" r:id="rId9"/>
    <p:sldId id="457" r:id="rId10"/>
    <p:sldId id="455" r:id="rId11"/>
    <p:sldId id="448" r:id="rId12"/>
    <p:sldId id="451" r:id="rId13"/>
    <p:sldId id="450" r:id="rId14"/>
    <p:sldId id="436" r:id="rId15"/>
    <p:sldId id="453" r:id="rId16"/>
    <p:sldId id="4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14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434"/>
    <a:srgbClr val="00A1E3"/>
    <a:srgbClr val="FFFFFF"/>
    <a:srgbClr val="E1D6BC"/>
    <a:srgbClr val="002B6A"/>
    <a:srgbClr val="E7F6F9"/>
    <a:srgbClr val="5A5E5F"/>
    <a:srgbClr val="5E5E5E"/>
    <a:srgbClr val="D2EBEF"/>
    <a:srgbClr val="7ED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1" autoAdjust="0"/>
    <p:restoredTop sz="80758" autoAdjust="0"/>
  </p:normalViewPr>
  <p:slideViewPr>
    <p:cSldViewPr snapToGrid="0" showGuides="1">
      <p:cViewPr varScale="1">
        <p:scale>
          <a:sx n="92" d="100"/>
          <a:sy n="92" d="100"/>
        </p:scale>
        <p:origin x="1440" y="184"/>
      </p:cViewPr>
      <p:guideLst>
        <p:guide orient="horz" pos="2296"/>
        <p:guide pos="1413"/>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C3128C-A0EC-4FBB-83BF-DF1CD5892743}" type="datetimeFigureOut">
              <a:rPr lang="de-DE" smtClean="0"/>
              <a:t>25.09.24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576EA1-6889-4141-AFB9-7E1338531BFD}" type="slidenum">
              <a:rPr lang="de-DE" smtClean="0"/>
              <a:t>‹Nr.›</a:t>
            </a:fld>
            <a:endParaRPr lang="de-DE"/>
          </a:p>
        </p:txBody>
      </p:sp>
    </p:spTree>
    <p:extLst>
      <p:ext uri="{BB962C8B-B14F-4D97-AF65-F5344CB8AC3E}">
        <p14:creationId xmlns:p14="http://schemas.microsoft.com/office/powerpoint/2010/main" val="2159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220DD-F815-4785-A1B2-3510446CFE34}" type="datetimeFigureOut">
              <a:rPr lang="en-IN" smtClean="0"/>
              <a:t>25/09/24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F3364-A7DB-4F6B-AEA5-975291C6CB3C}" type="slidenum">
              <a:rPr lang="en-IN" smtClean="0"/>
              <a:t>‹Nr.›</a:t>
            </a:fld>
            <a:endParaRPr lang="en-IN"/>
          </a:p>
        </p:txBody>
      </p:sp>
    </p:spTree>
    <p:extLst>
      <p:ext uri="{BB962C8B-B14F-4D97-AF65-F5344CB8AC3E}">
        <p14:creationId xmlns:p14="http://schemas.microsoft.com/office/powerpoint/2010/main" val="170746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FF3364-A7DB-4F6B-AEA5-975291C6CB3C}" type="slidenum">
              <a:rPr lang="en-IN" smtClean="0"/>
              <a:t>2</a:t>
            </a:fld>
            <a:endParaRPr lang="en-IN" dirty="0"/>
          </a:p>
        </p:txBody>
      </p:sp>
    </p:spTree>
    <p:extLst>
      <p:ext uri="{BB962C8B-B14F-4D97-AF65-F5344CB8AC3E}">
        <p14:creationId xmlns:p14="http://schemas.microsoft.com/office/powerpoint/2010/main" val="285375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pPr>
            <a:r>
              <a:rPr lang="en-GB" sz="1200" b="1" noProof="0" dirty="0" err="1">
                <a:solidFill>
                  <a:srgbClr val="002B6A"/>
                </a:solidFill>
              </a:rPr>
              <a:t>Technische</a:t>
            </a:r>
            <a:r>
              <a:rPr lang="en-GB" sz="1200" b="1" noProof="0" dirty="0">
                <a:solidFill>
                  <a:srgbClr val="002B6A"/>
                </a:solidFill>
              </a:rPr>
              <a:t> </a:t>
            </a:r>
            <a:r>
              <a:rPr lang="en-GB" sz="1200" b="1" noProof="0" dirty="0" err="1">
                <a:solidFill>
                  <a:srgbClr val="002B6A"/>
                </a:solidFill>
              </a:rPr>
              <a:t>Hochschule</a:t>
            </a:r>
            <a:r>
              <a:rPr lang="en-GB" sz="1200" b="1" noProof="0" dirty="0">
                <a:solidFill>
                  <a:srgbClr val="002B6A"/>
                </a:solidFill>
              </a:rPr>
              <a:t> Aschaffenburg </a:t>
            </a:r>
            <a:r>
              <a:rPr lang="en-GB" sz="1200" b="0" noProof="0" dirty="0">
                <a:solidFill>
                  <a:srgbClr val="002B6A"/>
                </a:solidFill>
              </a:rPr>
              <a:t>since</a:t>
            </a:r>
            <a:r>
              <a:rPr lang="en-GB" sz="1200" noProof="0" dirty="0">
                <a:solidFill>
                  <a:srgbClr val="002B6A"/>
                </a:solidFill>
              </a:rPr>
              <a:t> March 2019 („technical university“; English name stayed the same)</a:t>
            </a:r>
          </a:p>
          <a:p>
            <a:pPr marL="0" indent="0">
              <a:lnSpc>
                <a:spcPct val="100000"/>
              </a:lnSpc>
              <a:spcBef>
                <a:spcPts val="0"/>
              </a:spcBef>
              <a:buNone/>
            </a:pPr>
            <a:endParaRPr lang="en-GB" sz="1200" noProof="0" dirty="0">
              <a:solidFill>
                <a:srgbClr val="002B6A"/>
              </a:solidFill>
            </a:endParaRPr>
          </a:p>
          <a:p>
            <a:pPr marL="0" indent="0">
              <a:lnSpc>
                <a:spcPct val="100000"/>
              </a:lnSpc>
              <a:spcBef>
                <a:spcPts val="0"/>
              </a:spcBef>
              <a:buNone/>
            </a:pPr>
            <a:r>
              <a:rPr lang="en-GB" sz="1200" noProof="0" dirty="0">
                <a:solidFill>
                  <a:srgbClr val="002B6A"/>
                </a:solidFill>
                <a:sym typeface="Wingdings" panose="05000000000000000000" pitchFamily="2" charset="2"/>
              </a:rPr>
              <a:t>In a sense, it</a:t>
            </a:r>
            <a:r>
              <a:rPr lang="en-GB" sz="1200" baseline="0" noProof="0" dirty="0">
                <a:solidFill>
                  <a:srgbClr val="002B6A"/>
                </a:solidFill>
                <a:sym typeface="Wingdings" panose="05000000000000000000" pitchFamily="2" charset="2"/>
              </a:rPr>
              <a:t> represents a</a:t>
            </a:r>
            <a:r>
              <a:rPr lang="en-GB" sz="1200" noProof="0" dirty="0">
                <a:solidFill>
                  <a:srgbClr val="002B6A"/>
                </a:solidFill>
                <a:sym typeface="Wingdings" panose="05000000000000000000" pitchFamily="2" charset="2"/>
              </a:rPr>
              <a:t> quality feature: it</a:t>
            </a:r>
            <a:r>
              <a:rPr lang="en-GB" sz="1200" baseline="0" noProof="0" dirty="0">
                <a:solidFill>
                  <a:srgbClr val="002B6A"/>
                </a:solidFill>
                <a:sym typeface="Wingdings" panose="05000000000000000000" pitchFamily="2" charset="2"/>
              </a:rPr>
              <a:t> is a </a:t>
            </a:r>
            <a:r>
              <a:rPr lang="en-GB" sz="1200" noProof="0" dirty="0">
                <a:solidFill>
                  <a:srgbClr val="002B6A"/>
                </a:solidFill>
                <a:sym typeface="Wingdings" panose="05000000000000000000" pitchFamily="2" charset="2"/>
              </a:rPr>
              <a:t>reflection of the quality of our research,</a:t>
            </a:r>
            <a:r>
              <a:rPr lang="en-GB" sz="1200" baseline="0" noProof="0" dirty="0">
                <a:solidFill>
                  <a:srgbClr val="002B6A"/>
                </a:solidFill>
                <a:sym typeface="Wingdings" panose="05000000000000000000" pitchFamily="2" charset="2"/>
              </a:rPr>
              <a:t> the </a:t>
            </a:r>
            <a:r>
              <a:rPr lang="en-GB" sz="1200" noProof="0" dirty="0">
                <a:solidFill>
                  <a:srgbClr val="002B6A"/>
                </a:solidFill>
                <a:sym typeface="Wingdings" panose="05000000000000000000" pitchFamily="2" charset="2"/>
              </a:rPr>
              <a:t>ever increasing amount of third-party funds acquired, quality and number of publications, growing number of cooperative doctoral candidates, in particular in the engineering sciences.</a:t>
            </a:r>
          </a:p>
        </p:txBody>
      </p:sp>
      <p:sp>
        <p:nvSpPr>
          <p:cNvPr id="4" name="Foliennummernplatzhalter 3"/>
          <p:cNvSpPr>
            <a:spLocks noGrp="1"/>
          </p:cNvSpPr>
          <p:nvPr>
            <p:ph type="sldNum" sz="quarter" idx="10"/>
          </p:nvPr>
        </p:nvSpPr>
        <p:spPr/>
        <p:txBody>
          <a:bodyPr/>
          <a:lstStyle/>
          <a:p>
            <a:fld id="{83FF3364-A7DB-4F6B-AEA5-975291C6CB3C}" type="slidenum">
              <a:rPr lang="en-IN" smtClean="0"/>
              <a:t>4</a:t>
            </a:fld>
            <a:endParaRPr lang="en-IN"/>
          </a:p>
        </p:txBody>
      </p:sp>
    </p:spTree>
    <p:extLst>
      <p:ext uri="{BB962C8B-B14F-4D97-AF65-F5344CB8AC3E}">
        <p14:creationId xmlns:p14="http://schemas.microsoft.com/office/powerpoint/2010/main" val="24608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Walkable campus with a welcoming atmosphere: </a:t>
            </a:r>
            <a:r>
              <a:rPr lang="en-US" dirty="0"/>
              <a:t>Our compact campus is easily walkable, and our small size creates a strong community feeling. On a typical day on campus, you might bump into friends on your way to class, eat lunch with a professor in the dining hall, carry out research with classmates in a high-tech laboratory, and stop by the Computer Centre to email with friends and family back home – all within a five- or ten-minute walk.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Excellence in teaching and personal support: </a:t>
            </a:r>
            <a:r>
              <a:rPr lang="en-GB" dirty="0"/>
              <a:t>Small class sizes mean that your professors and lecturers are available to you for extra guidance or support, both during and outside of seminars. Additionally, we offer extensive academic and general guidance services if you need support in any aspect of your life as a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Modern infrastructure, hi-tech facilities: </a:t>
            </a:r>
            <a:r>
              <a:rPr lang="en-US" dirty="0"/>
              <a:t>Our classrooms, lecture halls, offices, and laboratories are housed in picturesque historical buildings that have been completely renovated in recent years in order to provide a modern, hi-tech study environment. </a:t>
            </a:r>
            <a:r>
              <a:rPr lang="en-US"/>
              <a:t>Laboratory and workshop facilities are cutting-edge, offering you access to the latest equipment in your chosen field, and classrooms and study spaces are equipped with modern computing technology. </a:t>
            </a:r>
            <a:endParaRPr lang="de-DE" b="1" dirty="0"/>
          </a:p>
        </p:txBody>
      </p:sp>
      <p:sp>
        <p:nvSpPr>
          <p:cNvPr id="4" name="Foliennummernplatzhalter 3"/>
          <p:cNvSpPr>
            <a:spLocks noGrp="1"/>
          </p:cNvSpPr>
          <p:nvPr>
            <p:ph type="sldNum" sz="quarter" idx="10"/>
          </p:nvPr>
        </p:nvSpPr>
        <p:spPr/>
        <p:txBody>
          <a:bodyPr/>
          <a:lstStyle/>
          <a:p>
            <a:fld id="{83FF3364-A7DB-4F6B-AEA5-975291C6CB3C}" type="slidenum">
              <a:rPr lang="en-IN" smtClean="0"/>
              <a:t>5</a:t>
            </a:fld>
            <a:endParaRPr lang="en-IN"/>
          </a:p>
        </p:txBody>
      </p:sp>
    </p:spTree>
    <p:extLst>
      <p:ext uri="{BB962C8B-B14F-4D97-AF65-F5344CB8AC3E}">
        <p14:creationId xmlns:p14="http://schemas.microsoft.com/office/powerpoint/2010/main" val="109905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FF3364-A7DB-4F6B-AEA5-975291C6CB3C}" type="slidenum">
              <a:rPr lang="en-IN" smtClean="0"/>
              <a:t>11</a:t>
            </a:fld>
            <a:endParaRPr lang="en-IN"/>
          </a:p>
        </p:txBody>
      </p:sp>
    </p:spTree>
    <p:extLst>
      <p:ext uri="{BB962C8B-B14F-4D97-AF65-F5344CB8AC3E}">
        <p14:creationId xmlns:p14="http://schemas.microsoft.com/office/powerpoint/2010/main" val="338579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214-F451-477A-B617-5C74A4CD23DF}"/>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latin typeface="Roboto Bold" panose="02000000000000000000" pitchFamily="2" charset="0"/>
                <a:ea typeface="Roboto Bold" panose="02000000000000000000" pitchFamily="2" charset="0"/>
              </a:defRPr>
            </a:lvl1pPr>
          </a:lstStyle>
          <a:p>
            <a:r>
              <a:rPr lang="en-US" dirty="0" err="1"/>
              <a:t>Veranstaltungstitel</a:t>
            </a:r>
            <a:endParaRPr lang="en-IN" dirty="0"/>
          </a:p>
        </p:txBody>
      </p:sp>
      <p:sp>
        <p:nvSpPr>
          <p:cNvPr id="3"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 </a:t>
            </a:r>
            <a:r>
              <a:rPr lang="en-US" dirty="0" err="1"/>
              <a:t>Sommersemester</a:t>
            </a:r>
            <a:r>
              <a:rPr lang="en-US" dirty="0"/>
              <a:t> 20/21</a:t>
            </a:r>
            <a:endParaRPr lang="en-IN" dirty="0"/>
          </a:p>
        </p:txBody>
      </p:sp>
      <p:sp>
        <p:nvSpPr>
          <p:cNvPr id="4" name="Date Placeholder 3">
            <a:extLst>
              <a:ext uri="{FF2B5EF4-FFF2-40B4-BE49-F238E27FC236}">
                <a16:creationId xmlns:a16="http://schemas.microsoft.com/office/drawing/2014/main" id="{2A015C8F-4B03-4CAB-938B-829BF3912EA7}"/>
              </a:ext>
            </a:extLst>
          </p:cNvPr>
          <p:cNvSpPr>
            <a:spLocks noGrp="1"/>
          </p:cNvSpPr>
          <p:nvPr>
            <p:ph type="dt" sz="half" idx="10"/>
          </p:nvPr>
        </p:nvSpPr>
        <p:spPr/>
        <p:txBody>
          <a:bodyPr/>
          <a:lstStyle/>
          <a:p>
            <a:fld id="{2A1110BE-A5D8-4C06-9CB1-4FB89613DA60}" type="datetimeFigureOut">
              <a:rPr lang="en-IN" smtClean="0"/>
              <a:t>25/09/24</a:t>
            </a:fld>
            <a:endParaRPr lang="en-IN"/>
          </a:p>
        </p:txBody>
      </p:sp>
      <p:sp>
        <p:nvSpPr>
          <p:cNvPr id="5"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p:txBody>
          <a:bodyPr/>
          <a:lstStyle/>
          <a:p>
            <a:fld id="{9E72AEF7-1C8C-4F27-9F91-265614AC2E4C}" type="slidenum">
              <a:rPr lang="en-IN" smtClean="0"/>
              <a:t>‹Nr.›</a:t>
            </a:fld>
            <a:endParaRPr lang="en-IN"/>
          </a:p>
        </p:txBody>
      </p:sp>
      <p:sp>
        <p:nvSpPr>
          <p:cNvPr id="7" name="Abgerundetes Rechteck 6"/>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spTree>
    <p:extLst>
      <p:ext uri="{BB962C8B-B14F-4D97-AF65-F5344CB8AC3E}">
        <p14:creationId xmlns:p14="http://schemas.microsoft.com/office/powerpoint/2010/main" val="290971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teile 1 cm = 10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reeform: Shape 2978">
            <a:extLst>
              <a:ext uri="{FF2B5EF4-FFF2-40B4-BE49-F238E27FC236}">
                <a16:creationId xmlns:a16="http://schemas.microsoft.com/office/drawing/2014/main" id="{BC4BF759-3320-8044-9488-185795DEF91D}"/>
              </a:ext>
            </a:extLst>
          </p:cNvPr>
          <p:cNvSpPr/>
          <p:nvPr userDrawn="1"/>
        </p:nvSpPr>
        <p:spPr>
          <a:xfrm>
            <a:off x="5770000" y="2561744"/>
            <a:ext cx="3600000" cy="219600"/>
          </a:xfrm>
          <a:custGeom>
            <a:avLst/>
            <a:gdLst/>
            <a:ahLst/>
            <a:cxnLst>
              <a:cxn ang="3cd4">
                <a:pos x="hc" y="t"/>
              </a:cxn>
              <a:cxn ang="cd2">
                <a:pos x="l" y="vc"/>
              </a:cxn>
              <a:cxn ang="cd4">
                <a:pos x="hc" y="b"/>
              </a:cxn>
              <a:cxn ang="0">
                <a:pos x="r" y="vc"/>
              </a:cxn>
            </a:cxnLst>
            <a:rect l="l" t="t" r="r" b="b"/>
            <a:pathLst>
              <a:path w="661" h="59">
                <a:moveTo>
                  <a:pt x="661" y="59"/>
                </a:moveTo>
                <a:lnTo>
                  <a:pt x="0" y="59"/>
                </a:lnTo>
                <a:lnTo>
                  <a:pt x="0" y="0"/>
                </a:lnTo>
                <a:lnTo>
                  <a:pt x="661"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 name="Freeform: Shape 2991">
            <a:extLst>
              <a:ext uri="{FF2B5EF4-FFF2-40B4-BE49-F238E27FC236}">
                <a16:creationId xmlns:a16="http://schemas.microsoft.com/office/drawing/2014/main" id="{0ECB9FB3-D388-F34F-83E3-77EB25940642}"/>
              </a:ext>
            </a:extLst>
          </p:cNvPr>
          <p:cNvSpPr/>
          <p:nvPr userDrawn="1"/>
        </p:nvSpPr>
        <p:spPr>
          <a:xfrm>
            <a:off x="5770000" y="3558758"/>
            <a:ext cx="3600000" cy="219600"/>
          </a:xfrm>
          <a:custGeom>
            <a:avLst/>
            <a:gdLst/>
            <a:ahLst/>
            <a:cxnLst>
              <a:cxn ang="3cd4">
                <a:pos x="hc" y="t"/>
              </a:cxn>
              <a:cxn ang="cd2">
                <a:pos x="l" y="vc"/>
              </a:cxn>
              <a:cxn ang="cd4">
                <a:pos x="hc" y="b"/>
              </a:cxn>
              <a:cxn ang="0">
                <a:pos x="r" y="vc"/>
              </a:cxn>
            </a:cxnLst>
            <a:rect l="l" t="t" r="r" b="b"/>
            <a:pathLst>
              <a:path w="353" h="60">
                <a:moveTo>
                  <a:pt x="353" y="60"/>
                </a:moveTo>
                <a:lnTo>
                  <a:pt x="0" y="60"/>
                </a:lnTo>
                <a:lnTo>
                  <a:pt x="0" y="0"/>
                </a:lnTo>
                <a:lnTo>
                  <a:pt x="353"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 name="Freeform: Shape 3004">
            <a:extLst>
              <a:ext uri="{FF2B5EF4-FFF2-40B4-BE49-F238E27FC236}">
                <a16:creationId xmlns:a16="http://schemas.microsoft.com/office/drawing/2014/main" id="{65F92976-AF92-7E47-8FD1-64CEC51281A0}"/>
              </a:ext>
            </a:extLst>
          </p:cNvPr>
          <p:cNvSpPr/>
          <p:nvPr userDrawn="1"/>
        </p:nvSpPr>
        <p:spPr>
          <a:xfrm>
            <a:off x="5770000" y="4555772"/>
            <a:ext cx="3600000" cy="219600"/>
          </a:xfrm>
          <a:custGeom>
            <a:avLst/>
            <a:gdLst/>
            <a:ahLst/>
            <a:cxnLst>
              <a:cxn ang="3cd4">
                <a:pos x="hc" y="t"/>
              </a:cxn>
              <a:cxn ang="cd2">
                <a:pos x="l" y="vc"/>
              </a:cxn>
              <a:cxn ang="cd4">
                <a:pos x="hc" y="b"/>
              </a:cxn>
              <a:cxn ang="0">
                <a:pos x="r" y="vc"/>
              </a:cxn>
            </a:cxnLst>
            <a:rect l="l" t="t" r="r" b="b"/>
            <a:pathLst>
              <a:path w="1155" h="60">
                <a:moveTo>
                  <a:pt x="1155" y="60"/>
                </a:moveTo>
                <a:lnTo>
                  <a:pt x="0" y="60"/>
                </a:lnTo>
                <a:lnTo>
                  <a:pt x="0" y="0"/>
                </a:lnTo>
                <a:lnTo>
                  <a:pt x="1155"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6" name="Freeform: Shape 2986">
            <a:extLst>
              <a:ext uri="{FF2B5EF4-FFF2-40B4-BE49-F238E27FC236}">
                <a16:creationId xmlns:a16="http://schemas.microsoft.com/office/drawing/2014/main" id="{4DE66ACE-B362-FD40-B737-62784B993E03}"/>
              </a:ext>
            </a:extLst>
          </p:cNvPr>
          <p:cNvSpPr/>
          <p:nvPr userDrawn="1"/>
        </p:nvSpPr>
        <p:spPr>
          <a:xfrm>
            <a:off x="4631032" y="2230433"/>
            <a:ext cx="876768" cy="876768"/>
          </a:xfrm>
          <a:custGeom>
            <a:avLst/>
            <a:gdLst/>
            <a:ahLst/>
            <a:cxnLst>
              <a:cxn ang="3cd4">
                <a:pos x="hc" y="t"/>
              </a:cxn>
              <a:cxn ang="cd2">
                <a:pos x="l" y="vc"/>
              </a:cxn>
              <a:cxn ang="cd4">
                <a:pos x="hc" y="b"/>
              </a:cxn>
              <a:cxn ang="0">
                <a:pos x="r" y="vc"/>
              </a:cxn>
            </a:cxnLst>
            <a:rect l="l" t="t" r="r" b="b"/>
            <a:pathLst>
              <a:path w="231" h="231">
                <a:moveTo>
                  <a:pt x="231" y="116"/>
                </a:moveTo>
                <a:cubicBezTo>
                  <a:pt x="231" y="179"/>
                  <a:pt x="179" y="231"/>
                  <a:pt x="115" y="231"/>
                </a:cubicBezTo>
                <a:cubicBezTo>
                  <a:pt x="51" y="231"/>
                  <a:pt x="0" y="179"/>
                  <a:pt x="0" y="116"/>
                </a:cubicBezTo>
                <a:cubicBezTo>
                  <a:pt x="0" y="52"/>
                  <a:pt x="51" y="0"/>
                  <a:pt x="115" y="0"/>
                </a:cubicBezTo>
                <a:cubicBezTo>
                  <a:pt x="179" y="0"/>
                  <a:pt x="231" y="52"/>
                  <a:pt x="231" y="1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Freeform: Shape 2999">
            <a:extLst>
              <a:ext uri="{FF2B5EF4-FFF2-40B4-BE49-F238E27FC236}">
                <a16:creationId xmlns:a16="http://schemas.microsoft.com/office/drawing/2014/main" id="{2D3B525A-742E-0F43-A1C4-FE60DC1B4ECF}"/>
              </a:ext>
            </a:extLst>
          </p:cNvPr>
          <p:cNvSpPr/>
          <p:nvPr userDrawn="1"/>
        </p:nvSpPr>
        <p:spPr>
          <a:xfrm>
            <a:off x="4631032" y="3225362"/>
            <a:ext cx="876768" cy="880580"/>
          </a:xfrm>
          <a:custGeom>
            <a:avLst/>
            <a:gdLst/>
            <a:ahLst/>
            <a:cxnLst>
              <a:cxn ang="3cd4">
                <a:pos x="hc" y="t"/>
              </a:cxn>
              <a:cxn ang="cd2">
                <a:pos x="l" y="vc"/>
              </a:cxn>
              <a:cxn ang="cd4">
                <a:pos x="hc" y="b"/>
              </a:cxn>
              <a:cxn ang="0">
                <a:pos x="r" y="vc"/>
              </a:cxn>
            </a:cxnLst>
            <a:rect l="l" t="t" r="r" b="b"/>
            <a:pathLst>
              <a:path w="231" h="232">
                <a:moveTo>
                  <a:pt x="231" y="116"/>
                </a:moveTo>
                <a:cubicBezTo>
                  <a:pt x="231" y="180"/>
                  <a:pt x="179" y="232"/>
                  <a:pt x="115" y="232"/>
                </a:cubicBezTo>
                <a:cubicBezTo>
                  <a:pt x="51" y="232"/>
                  <a:pt x="0" y="180"/>
                  <a:pt x="0" y="116"/>
                </a:cubicBezTo>
                <a:cubicBezTo>
                  <a:pt x="0" y="52"/>
                  <a:pt x="51" y="0"/>
                  <a:pt x="115" y="0"/>
                </a:cubicBezTo>
                <a:cubicBezTo>
                  <a:pt x="179" y="0"/>
                  <a:pt x="231" y="52"/>
                  <a:pt x="231" y="116"/>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8" name="Freeform: Shape 3014">
            <a:extLst>
              <a:ext uri="{FF2B5EF4-FFF2-40B4-BE49-F238E27FC236}">
                <a16:creationId xmlns:a16="http://schemas.microsoft.com/office/drawing/2014/main" id="{A9686BDF-DDEB-654F-B7B6-5A8C3CAA89E5}"/>
              </a:ext>
            </a:extLst>
          </p:cNvPr>
          <p:cNvSpPr/>
          <p:nvPr userDrawn="1"/>
        </p:nvSpPr>
        <p:spPr>
          <a:xfrm>
            <a:off x="4631032" y="4224125"/>
            <a:ext cx="876768" cy="876768"/>
          </a:xfrm>
          <a:custGeom>
            <a:avLst/>
            <a:gdLst/>
            <a:ahLst/>
            <a:cxnLst>
              <a:cxn ang="3cd4">
                <a:pos x="hc" y="t"/>
              </a:cxn>
              <a:cxn ang="cd2">
                <a:pos x="l" y="vc"/>
              </a:cxn>
              <a:cxn ang="cd4">
                <a:pos x="hc" y="b"/>
              </a:cxn>
              <a:cxn ang="0">
                <a:pos x="r" y="vc"/>
              </a:cxn>
            </a:cxnLst>
            <a:rect l="l" t="t" r="r" b="b"/>
            <a:pathLst>
              <a:path w="231" h="231">
                <a:moveTo>
                  <a:pt x="231" y="115"/>
                </a:moveTo>
                <a:cubicBezTo>
                  <a:pt x="231" y="179"/>
                  <a:pt x="179" y="231"/>
                  <a:pt x="115" y="231"/>
                </a:cubicBezTo>
                <a:cubicBezTo>
                  <a:pt x="51" y="231"/>
                  <a:pt x="0" y="179"/>
                  <a:pt x="0" y="115"/>
                </a:cubicBezTo>
                <a:cubicBezTo>
                  <a:pt x="0" y="52"/>
                  <a:pt x="51" y="0"/>
                  <a:pt x="115" y="0"/>
                </a:cubicBezTo>
                <a:cubicBezTo>
                  <a:pt x="179" y="0"/>
                  <a:pt x="231" y="52"/>
                  <a:pt x="231" y="11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Textplatzhalter 9"/>
          <p:cNvSpPr>
            <a:spLocks noGrp="1"/>
          </p:cNvSpPr>
          <p:nvPr>
            <p:ph type="body" sz="quarter" idx="10" hasCustomPrompt="1"/>
          </p:nvPr>
        </p:nvSpPr>
        <p:spPr>
          <a:xfrm>
            <a:off x="2689918" y="2534766"/>
            <a:ext cx="1940517" cy="268102"/>
          </a:xfrm>
          <a:prstGeom prst="rect">
            <a:avLst/>
          </a:prstGeom>
        </p:spPr>
        <p:txBody>
          <a:bodyPr/>
          <a:lstStyle>
            <a:lvl1pPr marL="0" indent="0">
              <a:buFontTx/>
              <a:buNone/>
              <a:defRPr sz="1600"/>
            </a:lvl1pPr>
          </a:lstStyle>
          <a:p>
            <a:pPr lvl="0"/>
            <a:r>
              <a:rPr lang="de-DE" dirty="0"/>
              <a:t>Beispieltext Nr. 01</a:t>
            </a:r>
          </a:p>
        </p:txBody>
      </p:sp>
      <p:sp>
        <p:nvSpPr>
          <p:cNvPr id="12" name="Textplatzhalter 11"/>
          <p:cNvSpPr>
            <a:spLocks noGrp="1"/>
          </p:cNvSpPr>
          <p:nvPr>
            <p:ph type="body" sz="quarter" idx="11" hasCustomPrompt="1"/>
          </p:nvPr>
        </p:nvSpPr>
        <p:spPr>
          <a:xfrm>
            <a:off x="2678448" y="3530652"/>
            <a:ext cx="1940400" cy="270000"/>
          </a:xfrm>
          <a:prstGeom prst="rect">
            <a:avLst/>
          </a:prstGeom>
        </p:spPr>
        <p:txBody>
          <a:bodyPr/>
          <a:lstStyle>
            <a:lvl1pPr marL="0" indent="0">
              <a:buFontTx/>
              <a:buNone/>
              <a:defRPr sz="1600"/>
            </a:lvl1pPr>
          </a:lstStyle>
          <a:p>
            <a:pPr lvl="0"/>
            <a:r>
              <a:rPr lang="de-DE" dirty="0"/>
              <a:t>Beispieltext Nr. 02</a:t>
            </a:r>
          </a:p>
        </p:txBody>
      </p:sp>
      <p:sp>
        <p:nvSpPr>
          <p:cNvPr id="14" name="Textplatzhalter 13"/>
          <p:cNvSpPr>
            <a:spLocks noGrp="1"/>
          </p:cNvSpPr>
          <p:nvPr>
            <p:ph type="body" sz="quarter" idx="12" hasCustomPrompt="1"/>
          </p:nvPr>
        </p:nvSpPr>
        <p:spPr>
          <a:xfrm>
            <a:off x="2678448" y="4527509"/>
            <a:ext cx="1940400" cy="270000"/>
          </a:xfrm>
          <a:prstGeom prst="rect">
            <a:avLst/>
          </a:prstGeom>
        </p:spPr>
        <p:txBody>
          <a:bodyPr/>
          <a:lstStyle>
            <a:lvl1pPr marL="0" indent="0">
              <a:buFontTx/>
              <a:buNone/>
              <a:defRPr sz="1600"/>
            </a:lvl1pPr>
          </a:lstStyle>
          <a:p>
            <a:pPr lvl="0"/>
            <a:r>
              <a:rPr lang="de-DE" dirty="0"/>
              <a:t>Beispieltext Nr. 03</a:t>
            </a:r>
          </a:p>
        </p:txBody>
      </p:sp>
      <p:sp>
        <p:nvSpPr>
          <p:cNvPr id="16" name="Textplatzhalter 15"/>
          <p:cNvSpPr>
            <a:spLocks noGrp="1"/>
          </p:cNvSpPr>
          <p:nvPr>
            <p:ph type="body" sz="quarter" idx="13" hasCustomPrompt="1"/>
          </p:nvPr>
        </p:nvSpPr>
        <p:spPr>
          <a:xfrm>
            <a:off x="4654288" y="2466835"/>
            <a:ext cx="853512" cy="640344"/>
          </a:xfrm>
          <a:prstGeom prst="rect">
            <a:avLst/>
          </a:prstGeom>
        </p:spPr>
        <p:txBody>
          <a:bodyPr/>
          <a:lstStyle>
            <a:lvl1pPr marL="0" indent="0">
              <a:buFontTx/>
              <a:buNone/>
              <a:defRPr sz="2600"/>
            </a:lvl1pPr>
          </a:lstStyle>
          <a:p>
            <a:pPr lvl="0"/>
            <a:r>
              <a:rPr lang="de-DE" dirty="0"/>
              <a:t>50 %</a:t>
            </a:r>
          </a:p>
        </p:txBody>
      </p:sp>
      <p:sp>
        <p:nvSpPr>
          <p:cNvPr id="18" name="Textplatzhalter 17"/>
          <p:cNvSpPr>
            <a:spLocks noGrp="1"/>
          </p:cNvSpPr>
          <p:nvPr>
            <p:ph type="body" sz="quarter" idx="14" hasCustomPrompt="1"/>
          </p:nvPr>
        </p:nvSpPr>
        <p:spPr>
          <a:xfrm>
            <a:off x="4642816" y="3457958"/>
            <a:ext cx="853200" cy="640800"/>
          </a:xfrm>
          <a:prstGeom prst="rect">
            <a:avLst/>
          </a:prstGeom>
        </p:spPr>
        <p:txBody>
          <a:bodyPr/>
          <a:lstStyle>
            <a:lvl1pPr marL="0" indent="0">
              <a:buFontTx/>
              <a:buNone/>
              <a:defRPr baseline="0"/>
            </a:lvl1pPr>
          </a:lstStyle>
          <a:p>
            <a:pPr lvl="0"/>
            <a:r>
              <a:rPr lang="de-DE" dirty="0"/>
              <a:t>30 %</a:t>
            </a:r>
          </a:p>
        </p:txBody>
      </p:sp>
      <p:sp>
        <p:nvSpPr>
          <p:cNvPr id="20" name="Textplatzhalter 19"/>
          <p:cNvSpPr>
            <a:spLocks noGrp="1"/>
          </p:cNvSpPr>
          <p:nvPr>
            <p:ph type="body" sz="quarter" idx="15" hasCustomPrompt="1"/>
          </p:nvPr>
        </p:nvSpPr>
        <p:spPr>
          <a:xfrm>
            <a:off x="4642816" y="4453402"/>
            <a:ext cx="853200" cy="640800"/>
          </a:xfrm>
          <a:prstGeom prst="rect">
            <a:avLst/>
          </a:prstGeom>
        </p:spPr>
        <p:txBody>
          <a:bodyPr/>
          <a:lstStyle>
            <a:lvl1pPr marL="0" indent="0">
              <a:buFontTx/>
              <a:buNone/>
              <a:defRPr/>
            </a:lvl1pPr>
          </a:lstStyle>
          <a:p>
            <a:pPr lvl="0"/>
            <a:r>
              <a:rPr lang="de-DE" dirty="0"/>
              <a:t>80 %</a:t>
            </a:r>
          </a:p>
        </p:txBody>
      </p:sp>
    </p:spTree>
    <p:extLst>
      <p:ext uri="{BB962C8B-B14F-4D97-AF65-F5344CB8AC3E}">
        <p14:creationId xmlns:p14="http://schemas.microsoft.com/office/powerpoint/2010/main" val="90813197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Überschrift Bild und Text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
        <p:nvSpPr>
          <p:cNvPr id="4" name="Bildplatzhalter 3"/>
          <p:cNvSpPr>
            <a:spLocks noGrp="1"/>
          </p:cNvSpPr>
          <p:nvPr>
            <p:ph type="pic" sz="quarter" idx="13" hasCustomPrompt="1"/>
          </p:nvPr>
        </p:nvSpPr>
        <p:spPr>
          <a:xfrm>
            <a:off x="695325" y="1700214"/>
            <a:ext cx="4321175" cy="5215844"/>
          </a:xfrm>
          <a:prstGeom prst="rect">
            <a:avLst/>
          </a:prstGeom>
        </p:spPr>
        <p:txBody>
          <a:bodyPr/>
          <a:lstStyle>
            <a:lvl1pPr>
              <a:defRPr baseline="0"/>
            </a:lvl1pPr>
          </a:lstStyle>
          <a:p>
            <a:r>
              <a:rPr lang="de-DE" dirty="0"/>
              <a:t>Hier Foto/Grafik platzieren</a:t>
            </a:r>
          </a:p>
        </p:txBody>
      </p:sp>
    </p:spTree>
    <p:extLst>
      <p:ext uri="{BB962C8B-B14F-4D97-AF65-F5344CB8AC3E}">
        <p14:creationId xmlns:p14="http://schemas.microsoft.com/office/powerpoint/2010/main" val="2910004814"/>
      </p:ext>
    </p:extLst>
  </p:cSld>
  <p:clrMapOvr>
    <a:masterClrMapping/>
  </p:clrMapOvr>
  <p:extLst>
    <p:ext uri="{DCECCB84-F9BA-43D5-87BE-67443E8EF086}">
      <p15:sldGuideLst xmlns:p15="http://schemas.microsoft.com/office/powerpoint/2012/main">
        <p15:guide id="1" orient="horz" pos="1071" userDrawn="1">
          <p15:clr>
            <a:srgbClr val="FBAE40"/>
          </p15:clr>
        </p15:guide>
        <p15:guide id="3" pos="3840">
          <p15:clr>
            <a:srgbClr val="FBAE40"/>
          </p15:clr>
        </p15:guide>
        <p15:guide id="4" pos="3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Grafik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695325" y="5842000"/>
            <a:ext cx="9744075" cy="682625"/>
          </a:xfrm>
          <a:prstGeom prst="rect">
            <a:avLst/>
          </a:prstGeom>
        </p:spPr>
        <p:txBody>
          <a:bodyPr>
            <a:normAutofit/>
          </a:bodyPr>
          <a:lstStyle>
            <a:lvl1pPr algn="l">
              <a:defRPr sz="5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ist</a:t>
            </a:r>
            <a:r>
              <a:rPr lang="en-US" dirty="0"/>
              <a:t> </a:t>
            </a:r>
            <a:r>
              <a:rPr lang="en-US" dirty="0" err="1"/>
              <a:t>Platz</a:t>
            </a:r>
            <a:r>
              <a:rPr lang="en-US" dirty="0"/>
              <a:t> für Text</a:t>
            </a:r>
            <a:endParaRPr lang="en-IN" dirty="0"/>
          </a:p>
        </p:txBody>
      </p:sp>
      <p:sp>
        <p:nvSpPr>
          <p:cNvPr id="7" name="Bildplatzhalter 6"/>
          <p:cNvSpPr>
            <a:spLocks noGrp="1" noChangeAspect="1"/>
          </p:cNvSpPr>
          <p:nvPr>
            <p:ph type="pic" sz="quarter" idx="10" hasCustomPrompt="1"/>
          </p:nvPr>
        </p:nvSpPr>
        <p:spPr>
          <a:xfrm>
            <a:off x="-360600" y="620713"/>
            <a:ext cx="11160000" cy="5221287"/>
          </a:xfrm>
          <a:prstGeom prst="roundRect">
            <a:avLst>
              <a:gd name="adj" fmla="val 6086"/>
            </a:avLst>
          </a:prstGeom>
        </p:spPr>
        <p:txBody>
          <a:bodyPr/>
          <a:lstStyle>
            <a:lvl1pPr marL="0" indent="0">
              <a:buFontTx/>
              <a:buNone/>
              <a:defRPr baseline="0"/>
            </a:lvl1pPr>
          </a:lstStyle>
          <a:p>
            <a:r>
              <a:rPr lang="de-DE" dirty="0"/>
              <a:t>   Hier großflächig Foto/Grafik platzieren</a:t>
            </a:r>
          </a:p>
        </p:txBody>
      </p:sp>
    </p:spTree>
    <p:extLst>
      <p:ext uri="{BB962C8B-B14F-4D97-AF65-F5344CB8AC3E}">
        <p14:creationId xmlns:p14="http://schemas.microsoft.com/office/powerpoint/2010/main" val="25001949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3680" userDrawn="1">
          <p15:clr>
            <a:srgbClr val="FBAE40"/>
          </p15:clr>
        </p15:guide>
        <p15:guide id="7" orient="horz" pos="411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ntergrund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250417212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ntergrund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134683039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tergrund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44083691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ntergrund weiß">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00A1E3"/>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pic>
        <p:nvPicPr>
          <p:cNvPr id="3" name="Grafik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8487" y="5812971"/>
            <a:ext cx="979279" cy="671436"/>
          </a:xfrm>
          <a:prstGeom prst="rect">
            <a:avLst/>
          </a:prstGeom>
        </p:spPr>
      </p:pic>
    </p:spTree>
    <p:extLst>
      <p:ext uri="{BB962C8B-B14F-4D97-AF65-F5344CB8AC3E}">
        <p14:creationId xmlns:p14="http://schemas.microsoft.com/office/powerpoint/2010/main" val="19636080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68025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22692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20040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36522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Tree>
    <p:extLst>
      <p:ext uri="{BB962C8B-B14F-4D97-AF65-F5344CB8AC3E}">
        <p14:creationId xmlns:p14="http://schemas.microsoft.com/office/powerpoint/2010/main" val="397934393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chlussfolie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92193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46860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44208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60690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
        <p:nvSpPr>
          <p:cNvPr id="7" name="Abgerundetes Rechteck 6">
            <a:extLst>
              <a:ext uri="{FF2B5EF4-FFF2-40B4-BE49-F238E27FC236}">
                <a16:creationId xmlns:a16="http://schemas.microsoft.com/office/drawing/2014/main" id="{93B0CCAE-23BE-4C7E-BE98-628F1B5FE181}"/>
              </a:ext>
            </a:extLst>
          </p:cNvPr>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EE910F4-EBB5-40A1-B59C-1B45998803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grpSp>
        <p:nvGrpSpPr>
          <p:cNvPr id="9" name="Group 398">
            <a:extLst>
              <a:ext uri="{FF2B5EF4-FFF2-40B4-BE49-F238E27FC236}">
                <a16:creationId xmlns:a16="http://schemas.microsoft.com/office/drawing/2014/main" id="{026D2110-AC76-4715-BF83-B40AD1DF67BE}"/>
              </a:ext>
            </a:extLst>
          </p:cNvPr>
          <p:cNvGrpSpPr/>
          <p:nvPr userDrawn="1"/>
        </p:nvGrpSpPr>
        <p:grpSpPr>
          <a:xfrm rot="10800000" flipH="1">
            <a:off x="-3344845" y="-2433663"/>
            <a:ext cx="14922466" cy="4506760"/>
            <a:chOff x="-2422178" y="5261733"/>
            <a:chExt cx="14922466" cy="4506760"/>
          </a:xfrm>
        </p:grpSpPr>
        <p:sp>
          <p:nvSpPr>
            <p:cNvPr id="11" name="Freeform 30">
              <a:extLst>
                <a:ext uri="{FF2B5EF4-FFF2-40B4-BE49-F238E27FC236}">
                  <a16:creationId xmlns:a16="http://schemas.microsoft.com/office/drawing/2014/main" id="{88D7F089-9463-4B22-A2CB-A87CBBD2FC56}"/>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2" name="Freeform 31">
              <a:extLst>
                <a:ext uri="{FF2B5EF4-FFF2-40B4-BE49-F238E27FC236}">
                  <a16:creationId xmlns:a16="http://schemas.microsoft.com/office/drawing/2014/main" id="{A50D1127-9CE6-4BC0-B2E8-1874C6BCD62B}"/>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3" name="Freeform 32">
              <a:extLst>
                <a:ext uri="{FF2B5EF4-FFF2-40B4-BE49-F238E27FC236}">
                  <a16:creationId xmlns:a16="http://schemas.microsoft.com/office/drawing/2014/main" id="{4CB51C9A-059C-4226-BD7A-3FC9B9C6A809}"/>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4" name="Freeform 33">
              <a:extLst>
                <a:ext uri="{FF2B5EF4-FFF2-40B4-BE49-F238E27FC236}">
                  <a16:creationId xmlns:a16="http://schemas.microsoft.com/office/drawing/2014/main" id="{BE3939B3-67C3-48C3-9D31-F57E60785C57}"/>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5" name="Freeform 34">
              <a:extLst>
                <a:ext uri="{FF2B5EF4-FFF2-40B4-BE49-F238E27FC236}">
                  <a16:creationId xmlns:a16="http://schemas.microsoft.com/office/drawing/2014/main" id="{EC5E2B3D-C41A-49A2-B630-67EC30995174}"/>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6" name="Freeform 35">
              <a:extLst>
                <a:ext uri="{FF2B5EF4-FFF2-40B4-BE49-F238E27FC236}">
                  <a16:creationId xmlns:a16="http://schemas.microsoft.com/office/drawing/2014/main" id="{A00B6B8A-C9CC-43AE-9E75-007B74022EAE}"/>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F42837EC-E867-4C5A-92D2-5FA669A41F6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8" name="Freeform 37">
              <a:extLst>
                <a:ext uri="{FF2B5EF4-FFF2-40B4-BE49-F238E27FC236}">
                  <a16:creationId xmlns:a16="http://schemas.microsoft.com/office/drawing/2014/main" id="{8DEAEE0E-98D3-413E-80F6-E6DF5130BA46}"/>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9" name="Freeform 38">
              <a:extLst>
                <a:ext uri="{FF2B5EF4-FFF2-40B4-BE49-F238E27FC236}">
                  <a16:creationId xmlns:a16="http://schemas.microsoft.com/office/drawing/2014/main" id="{C48848FD-AE6B-4123-8D48-35EB26378CC8}"/>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0" name="Freeform 39">
              <a:extLst>
                <a:ext uri="{FF2B5EF4-FFF2-40B4-BE49-F238E27FC236}">
                  <a16:creationId xmlns:a16="http://schemas.microsoft.com/office/drawing/2014/main" id="{547C278D-65E2-4AC0-B77B-4CD18A67660E}"/>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1" name="Freeform 40">
              <a:extLst>
                <a:ext uri="{FF2B5EF4-FFF2-40B4-BE49-F238E27FC236}">
                  <a16:creationId xmlns:a16="http://schemas.microsoft.com/office/drawing/2014/main" id="{C5391069-39ED-4242-96F9-7FA18E234ACE}"/>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2" name="Freeform 41">
              <a:extLst>
                <a:ext uri="{FF2B5EF4-FFF2-40B4-BE49-F238E27FC236}">
                  <a16:creationId xmlns:a16="http://schemas.microsoft.com/office/drawing/2014/main" id="{9396F293-66AB-4D06-AFEB-1C67E7AC8CC1}"/>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3" name="Freeform 42">
              <a:extLst>
                <a:ext uri="{FF2B5EF4-FFF2-40B4-BE49-F238E27FC236}">
                  <a16:creationId xmlns:a16="http://schemas.microsoft.com/office/drawing/2014/main" id="{F925C8DA-460A-4E05-9980-30BAB18AE37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4" name="Freeform 43">
              <a:extLst>
                <a:ext uri="{FF2B5EF4-FFF2-40B4-BE49-F238E27FC236}">
                  <a16:creationId xmlns:a16="http://schemas.microsoft.com/office/drawing/2014/main" id="{3FAD494D-BEEB-48FB-9EB2-10E2FD1ECFAD}"/>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5" name="Freeform 44">
              <a:extLst>
                <a:ext uri="{FF2B5EF4-FFF2-40B4-BE49-F238E27FC236}">
                  <a16:creationId xmlns:a16="http://schemas.microsoft.com/office/drawing/2014/main" id="{A8E9DD77-D022-4677-8325-00DDF6BEBADE}"/>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6" name="Freeform 45">
              <a:extLst>
                <a:ext uri="{FF2B5EF4-FFF2-40B4-BE49-F238E27FC236}">
                  <a16:creationId xmlns:a16="http://schemas.microsoft.com/office/drawing/2014/main" id="{154063E7-47BB-4035-9BBD-924BBACD7656}"/>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7" name="Freeform 46">
              <a:extLst>
                <a:ext uri="{FF2B5EF4-FFF2-40B4-BE49-F238E27FC236}">
                  <a16:creationId xmlns:a16="http://schemas.microsoft.com/office/drawing/2014/main" id="{882FACE1-3D07-4BE0-AAE5-4E8B1EC212DC}"/>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8" name="Freeform 47">
              <a:extLst>
                <a:ext uri="{FF2B5EF4-FFF2-40B4-BE49-F238E27FC236}">
                  <a16:creationId xmlns:a16="http://schemas.microsoft.com/office/drawing/2014/main" id="{8AABDEDB-1C78-4AA9-8725-78FBC73285D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0" name="Freeform 48">
              <a:extLst>
                <a:ext uri="{FF2B5EF4-FFF2-40B4-BE49-F238E27FC236}">
                  <a16:creationId xmlns:a16="http://schemas.microsoft.com/office/drawing/2014/main" id="{929358BD-69D7-4F26-B02B-E29783D8231F}"/>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1" name="Freeform 49">
              <a:extLst>
                <a:ext uri="{FF2B5EF4-FFF2-40B4-BE49-F238E27FC236}">
                  <a16:creationId xmlns:a16="http://schemas.microsoft.com/office/drawing/2014/main" id="{6A1BCCF6-4714-456D-9A65-9B9EA7BEC722}"/>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2" name="Freeform 50">
              <a:extLst>
                <a:ext uri="{FF2B5EF4-FFF2-40B4-BE49-F238E27FC236}">
                  <a16:creationId xmlns:a16="http://schemas.microsoft.com/office/drawing/2014/main" id="{BC34DD16-228C-4A14-A339-719189FF0EE1}"/>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3" name="Freeform 51">
              <a:extLst>
                <a:ext uri="{FF2B5EF4-FFF2-40B4-BE49-F238E27FC236}">
                  <a16:creationId xmlns:a16="http://schemas.microsoft.com/office/drawing/2014/main" id="{634549CA-B563-4BBF-9284-7FD1C236B9CD}"/>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4" name="Freeform 52">
              <a:extLst>
                <a:ext uri="{FF2B5EF4-FFF2-40B4-BE49-F238E27FC236}">
                  <a16:creationId xmlns:a16="http://schemas.microsoft.com/office/drawing/2014/main" id="{C71CA5D7-6257-4981-9584-F5EA1072301B}"/>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5" name="Freeform 53">
              <a:extLst>
                <a:ext uri="{FF2B5EF4-FFF2-40B4-BE49-F238E27FC236}">
                  <a16:creationId xmlns:a16="http://schemas.microsoft.com/office/drawing/2014/main" id="{7D074C46-9311-498E-A953-BD30B2961C96}"/>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6" name="Freeform 54">
              <a:extLst>
                <a:ext uri="{FF2B5EF4-FFF2-40B4-BE49-F238E27FC236}">
                  <a16:creationId xmlns:a16="http://schemas.microsoft.com/office/drawing/2014/main" id="{1B417211-4AA8-439E-ADB4-05AF744D5077}"/>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7" name="Freeform 55">
              <a:extLst>
                <a:ext uri="{FF2B5EF4-FFF2-40B4-BE49-F238E27FC236}">
                  <a16:creationId xmlns:a16="http://schemas.microsoft.com/office/drawing/2014/main" id="{7BC8E87D-21AD-483C-B058-6B259B70CFAB}"/>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8" name="Freeform 56">
              <a:extLst>
                <a:ext uri="{FF2B5EF4-FFF2-40B4-BE49-F238E27FC236}">
                  <a16:creationId xmlns:a16="http://schemas.microsoft.com/office/drawing/2014/main" id="{E93D002C-224B-435A-8003-35727AD1A03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9" name="Freeform 45">
              <a:extLst>
                <a:ext uri="{FF2B5EF4-FFF2-40B4-BE49-F238E27FC236}">
                  <a16:creationId xmlns:a16="http://schemas.microsoft.com/office/drawing/2014/main" id="{C2459BB3-5F8B-4E39-AC65-54057EFD94BE}"/>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0" name="Freeform 31">
              <a:extLst>
                <a:ext uri="{FF2B5EF4-FFF2-40B4-BE49-F238E27FC236}">
                  <a16:creationId xmlns:a16="http://schemas.microsoft.com/office/drawing/2014/main" id="{E49902D4-857A-47BA-8801-19EED45332EE}"/>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Tree>
    <p:extLst>
      <p:ext uri="{BB962C8B-B14F-4D97-AF65-F5344CB8AC3E}">
        <p14:creationId xmlns:p14="http://schemas.microsoft.com/office/powerpoint/2010/main" val="326515769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zw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4409828" cy="330864"/>
          </a:xfrm>
          <a:prstGeom prst="rect">
            <a:avLst/>
          </a:prstGeom>
        </p:spPr>
        <p:txBody>
          <a:bodyPr>
            <a:normAutofit/>
          </a:bodyPr>
          <a:lstStyle>
            <a:lvl1pPr marL="0" indent="0" algn="l">
              <a:buNone/>
              <a:defRPr lang="en-IN" sz="2000" kern="120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Folien</a:t>
            </a:r>
            <a:r>
              <a:rPr lang="en-US" dirty="0"/>
              <a:t> </a:t>
            </a:r>
            <a:r>
              <a:rPr lang="en-US" dirty="0" err="1"/>
              <a:t>mit</a:t>
            </a:r>
            <a:r>
              <a:rPr lang="en-US" dirty="0"/>
              <a:t> </a:t>
            </a:r>
            <a:r>
              <a:rPr lang="en-US" dirty="0" err="1"/>
              <a:t>zwei</a:t>
            </a:r>
            <a:r>
              <a:rPr lang="en-US" dirty="0"/>
              <a:t> </a:t>
            </a:r>
            <a:r>
              <a:rPr lang="en-US" dirty="0" err="1"/>
              <a:t>Textblöcken</a:t>
            </a:r>
            <a:endParaRPr lang="en-IN" dirty="0"/>
          </a:p>
        </p:txBody>
      </p:sp>
      <p:cxnSp>
        <p:nvCxnSpPr>
          <p:cNvPr id="12" name="Gerader Verbinder 11"/>
          <p:cNvCxnSpPr/>
          <p:nvPr userDrawn="1"/>
        </p:nvCxnSpPr>
        <p:spPr>
          <a:xfrm>
            <a:off x="695325"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29" name="Textplatzhalter 28"/>
          <p:cNvSpPr>
            <a:spLocks noGrp="1"/>
          </p:cNvSpPr>
          <p:nvPr>
            <p:ph type="body" sz="quarter" idx="10" hasCustomPrompt="1"/>
          </p:nvPr>
        </p:nvSpPr>
        <p:spPr>
          <a:xfrm>
            <a:off x="605495" y="2340000"/>
            <a:ext cx="4409829" cy="3348909"/>
          </a:xfrm>
          <a:prstGeom prst="rect">
            <a:avLst/>
          </a:prstGeom>
        </p:spPr>
        <p:txBody>
          <a:bodyPr/>
          <a:lstStyle>
            <a:lvl1pPr marL="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utseter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a:t>
            </a:r>
            <a:br>
              <a:rPr lang="de-DE" sz="1600" dirty="0">
                <a:solidFill>
                  <a:schemeClr val="tx1"/>
                </a:solidFill>
                <a:latin typeface="Roboto Condensed" panose="02000000000000000000" pitchFamily="2" charset="0"/>
                <a:ea typeface="Roboto Condensed" panose="02000000000000000000" pitchFamily="2" charset="0"/>
              </a:rPr>
            </a:b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sanctus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Tree>
    <p:extLst>
      <p:ext uri="{BB962C8B-B14F-4D97-AF65-F5344CB8AC3E}">
        <p14:creationId xmlns:p14="http://schemas.microsoft.com/office/powerpoint/2010/main" val="4180610982"/>
      </p:ext>
    </p:extLst>
  </p:cSld>
  <p:clrMapOvr>
    <a:masterClrMapping/>
  </p:clrMapOvr>
  <p:extLst>
    <p:ext uri="{DCECCB84-F9BA-43D5-87BE-67443E8EF086}">
      <p15:sldGuideLst xmlns:p15="http://schemas.microsoft.com/office/powerpoint/2012/main">
        <p15:guide id="1" orient="horz" pos="391" userDrawn="1">
          <p15:clr>
            <a:srgbClr val="FBAE40"/>
          </p15:clr>
        </p15:guide>
        <p15:guide id="3" pos="3840" userDrawn="1">
          <p15:clr>
            <a:srgbClr val="FBAE40"/>
          </p15:clr>
        </p15:guide>
        <p15:guide id="4"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und dr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l">
              <a:buNone/>
              <a:defRPr lang="en-IN" sz="2000" kern="1200" baseline="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cxnSp>
        <p:nvCxnSpPr>
          <p:cNvPr id="12" name="Gerader Verbinder 11"/>
          <p:cNvCxnSpPr/>
          <p:nvPr userDrawn="1"/>
        </p:nvCxnSpPr>
        <p:spPr>
          <a:xfrm>
            <a:off x="695325"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752831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userDrawn="1"/>
        </p:nvCxnSpPr>
        <p:spPr>
          <a:xfrm>
            <a:off x="411067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6" name="Textplatzhalter 5"/>
          <p:cNvSpPr>
            <a:spLocks noGrp="1"/>
          </p:cNvSpPr>
          <p:nvPr>
            <p:ph type="body" sz="quarter" idx="10" hasCustomPrompt="1"/>
          </p:nvPr>
        </p:nvSpPr>
        <p:spPr>
          <a:xfrm>
            <a:off x="604893" y="2340000"/>
            <a:ext cx="2970157"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8" name="Textplatzhalter 7"/>
          <p:cNvSpPr>
            <a:spLocks noGrp="1"/>
          </p:cNvSpPr>
          <p:nvPr>
            <p:ph type="body" sz="quarter" idx="11" hasCustomPrompt="1"/>
          </p:nvPr>
        </p:nvSpPr>
        <p:spPr>
          <a:xfrm>
            <a:off x="4019606" y="1728209"/>
            <a:ext cx="2971073" cy="411039"/>
          </a:xfrm>
          <a:prstGeom prst="rect">
            <a:avLst/>
          </a:prstGeom>
        </p:spPr>
        <p:txBody>
          <a:bodyPr/>
          <a:lstStyle>
            <a:lvl1pPr marL="0" indent="0">
              <a:buFontTx/>
              <a:buNone/>
              <a:defRPr lang="de-DE" sz="2000" kern="1200" baseline="0" dirty="0" smtClean="0">
                <a:solidFill>
                  <a:schemeClr val="accent5"/>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0" name="Textplatzhalter 19"/>
          <p:cNvSpPr>
            <a:spLocks noGrp="1"/>
          </p:cNvSpPr>
          <p:nvPr>
            <p:ph type="body" sz="quarter" idx="13" hasCustomPrompt="1"/>
          </p:nvPr>
        </p:nvSpPr>
        <p:spPr>
          <a:xfrm>
            <a:off x="7435235" y="1728000"/>
            <a:ext cx="2973084" cy="411248"/>
          </a:xfrm>
          <a:prstGeom prst="rect">
            <a:avLst/>
          </a:prstGeom>
        </p:spPr>
        <p:txBody>
          <a:bodyPr/>
          <a:lstStyle>
            <a:lvl1pPr>
              <a:defRPr lang="de-DE" sz="2000" kern="1200" baseline="0" dirty="0" smtClean="0">
                <a:solidFill>
                  <a:schemeClr val="accent5"/>
                </a:solidFill>
                <a:latin typeface="Roboto Cn" pitchFamily="2" charset="0"/>
                <a:ea typeface="Roboto Cn" pitchFamily="2" charset="0"/>
                <a:cs typeface="+mn-cs"/>
              </a:defRPr>
            </a:lvl1pPr>
          </a:lstStyle>
          <a:p>
            <a:pPr marL="0" lvl="0" indent="0" algn="l" defTabSz="914400" rtl="0" eaLnBrk="1" latinLnBrk="0" hangingPunct="1">
              <a:lnSpc>
                <a:spcPct val="90000"/>
              </a:lnSpc>
              <a:spcBef>
                <a:spcPts val="1000"/>
              </a:spcBef>
              <a:buFontTx/>
              <a:buNone/>
            </a:pPr>
            <a:r>
              <a:rPr lang="de-DE" dirty="0"/>
              <a:t>Überschrift 03</a:t>
            </a:r>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Tree>
    <p:extLst>
      <p:ext uri="{BB962C8B-B14F-4D97-AF65-F5344CB8AC3E}">
        <p14:creationId xmlns:p14="http://schemas.microsoft.com/office/powerpoint/2010/main" val="290938369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und drei Icons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6" name="Textplatzhalter 5"/>
          <p:cNvSpPr>
            <a:spLocks noGrp="1"/>
          </p:cNvSpPr>
          <p:nvPr>
            <p:ph type="body" sz="quarter" idx="10" hasCustomPrompt="1"/>
          </p:nvPr>
        </p:nvSpPr>
        <p:spPr>
          <a:xfrm>
            <a:off x="604893" y="2340000"/>
            <a:ext cx="2970432"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6" name="Bildplatzhalter 15"/>
          <p:cNvSpPr>
            <a:spLocks noGrp="1"/>
          </p:cNvSpPr>
          <p:nvPr>
            <p:ph type="pic" sz="quarter" idx="15" hasCustomPrompt="1"/>
          </p:nvPr>
        </p:nvSpPr>
        <p:spPr>
          <a:xfrm>
            <a:off x="1550109" y="1366577"/>
            <a:ext cx="1080000" cy="900000"/>
          </a:xfrm>
          <a:prstGeom prst="rect">
            <a:avLst/>
          </a:prstGeom>
        </p:spPr>
        <p:txBody>
          <a:bodyPr/>
          <a:lstStyle>
            <a:lvl1pPr marL="0" indent="0" algn="ctr">
              <a:buFontTx/>
              <a:buNone/>
              <a:defRPr sz="1200" baseline="0"/>
            </a:lvl1pPr>
          </a:lstStyle>
          <a:p>
            <a:r>
              <a:rPr lang="de-DE" dirty="0"/>
              <a:t>hier Icon einfügen</a:t>
            </a:r>
          </a:p>
        </p:txBody>
      </p:sp>
      <p:sp>
        <p:nvSpPr>
          <p:cNvPr id="19" name="Bildplatzhalter 18"/>
          <p:cNvSpPr>
            <a:spLocks noGrp="1"/>
          </p:cNvSpPr>
          <p:nvPr>
            <p:ph type="pic" sz="quarter" idx="16" hasCustomPrompt="1"/>
          </p:nvPr>
        </p:nvSpPr>
        <p:spPr>
          <a:xfrm>
            <a:off x="5103798" y="1366578"/>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
        <p:nvSpPr>
          <p:cNvPr id="23" name="Bildplatzhalter 22"/>
          <p:cNvSpPr>
            <a:spLocks noGrp="1"/>
          </p:cNvSpPr>
          <p:nvPr>
            <p:ph type="pic" sz="quarter" idx="17" hasCustomPrompt="1"/>
          </p:nvPr>
        </p:nvSpPr>
        <p:spPr>
          <a:xfrm>
            <a:off x="8381750" y="1366577"/>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Tree>
    <p:extLst>
      <p:ext uri="{BB962C8B-B14F-4D97-AF65-F5344CB8AC3E}">
        <p14:creationId xmlns:p14="http://schemas.microsoft.com/office/powerpoint/2010/main" val="17406213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und drei Kästen mit Stichpunk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ctr">
              <a:buNone/>
              <a:defRPr lang="en-IN" sz="2000" b="1" kern="1200" baseline="0" dirty="0">
                <a:solidFill>
                  <a:srgbClr val="002B6A"/>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sp>
        <p:nvSpPr>
          <p:cNvPr id="6" name="Textplatzhalter 5"/>
          <p:cNvSpPr>
            <a:spLocks noGrp="1"/>
          </p:cNvSpPr>
          <p:nvPr>
            <p:ph type="body" sz="quarter" idx="10" hasCustomPrompt="1"/>
          </p:nvPr>
        </p:nvSpPr>
        <p:spPr>
          <a:xfrm>
            <a:off x="823965" y="2340000"/>
            <a:ext cx="2612571" cy="3556819"/>
          </a:xfrm>
          <a:prstGeom prst="rect">
            <a:avLst/>
          </a:prstGeom>
        </p:spPr>
        <p:txBody>
          <a:bodyPr/>
          <a:lstStyle>
            <a:lvl1pPr marL="285750" indent="-285750" algn="ctr">
              <a:lnSpc>
                <a:spcPts val="2400"/>
              </a:lnSpc>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8" name="Textplatzhalter 7"/>
          <p:cNvSpPr>
            <a:spLocks noGrp="1"/>
          </p:cNvSpPr>
          <p:nvPr>
            <p:ph type="body" sz="quarter" idx="11" hasCustomPrompt="1"/>
          </p:nvPr>
        </p:nvSpPr>
        <p:spPr>
          <a:xfrm>
            <a:off x="4116388" y="1728209"/>
            <a:ext cx="2874291"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248130" y="2339976"/>
            <a:ext cx="2624943"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22" name="Textplatzhalter 21"/>
          <p:cNvSpPr>
            <a:spLocks noGrp="1"/>
          </p:cNvSpPr>
          <p:nvPr>
            <p:ph type="body" sz="quarter" idx="14" hasCustomPrompt="1"/>
          </p:nvPr>
        </p:nvSpPr>
        <p:spPr>
          <a:xfrm>
            <a:off x="7671202" y="2339976"/>
            <a:ext cx="2588165"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15" name="Rectangle: Rounded Corners 50">
            <a:extLst>
              <a:ext uri="{FF2B5EF4-FFF2-40B4-BE49-F238E27FC236}">
                <a16:creationId xmlns:a16="http://schemas.microsoft.com/office/drawing/2014/main" id="{D5ED310C-ECB9-48AC-9865-26A22CCF9245}"/>
              </a:ext>
            </a:extLst>
          </p:cNvPr>
          <p:cNvSpPr/>
          <p:nvPr/>
        </p:nvSpPr>
        <p:spPr>
          <a:xfrm>
            <a:off x="695326"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50">
            <a:extLst>
              <a:ext uri="{FF2B5EF4-FFF2-40B4-BE49-F238E27FC236}">
                <a16:creationId xmlns:a16="http://schemas.microsoft.com/office/drawing/2014/main" id="{D5ED310C-ECB9-48AC-9865-26A22CCF9245}"/>
              </a:ext>
            </a:extLst>
          </p:cNvPr>
          <p:cNvSpPr/>
          <p:nvPr userDrawn="1"/>
        </p:nvSpPr>
        <p:spPr>
          <a:xfrm>
            <a:off x="4118398"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50">
            <a:extLst>
              <a:ext uri="{FF2B5EF4-FFF2-40B4-BE49-F238E27FC236}">
                <a16:creationId xmlns:a16="http://schemas.microsoft.com/office/drawing/2014/main" id="{D5ED310C-ECB9-48AC-9865-26A22CCF9245}"/>
              </a:ext>
            </a:extLst>
          </p:cNvPr>
          <p:cNvSpPr/>
          <p:nvPr userDrawn="1"/>
        </p:nvSpPr>
        <p:spPr>
          <a:xfrm>
            <a:off x="7529462"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platzhalter 3"/>
          <p:cNvSpPr>
            <a:spLocks noGrp="1"/>
          </p:cNvSpPr>
          <p:nvPr>
            <p:ph type="body" sz="quarter" idx="15" hasCustomPrompt="1"/>
          </p:nvPr>
        </p:nvSpPr>
        <p:spPr>
          <a:xfrm>
            <a:off x="7527925" y="1728000"/>
            <a:ext cx="2879725"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Überschrift 03</a:t>
            </a:r>
          </a:p>
        </p:txBody>
      </p:sp>
    </p:spTree>
    <p:extLst>
      <p:ext uri="{BB962C8B-B14F-4D97-AF65-F5344CB8AC3E}">
        <p14:creationId xmlns:p14="http://schemas.microsoft.com/office/powerpoint/2010/main" val="14715479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und Stichpunkte">
    <p:spTree>
      <p:nvGrpSpPr>
        <p:cNvPr id="1" name=""/>
        <p:cNvGrpSpPr/>
        <p:nvPr/>
      </p:nvGrpSpPr>
      <p:grpSpPr>
        <a:xfrm>
          <a:off x="0" y="0"/>
          <a:ext cx="0" cy="0"/>
          <a:chOff x="0" y="0"/>
          <a:chExt cx="0" cy="0"/>
        </a:xfrm>
      </p:grpSpPr>
      <p:grpSp>
        <p:nvGrpSpPr>
          <p:cNvPr id="9" name="Group 398">
            <a:extLst>
              <a:ext uri="{FF2B5EF4-FFF2-40B4-BE49-F238E27FC236}">
                <a16:creationId xmlns:a16="http://schemas.microsoft.com/office/drawing/2014/main" id="{477229A3-9E76-BB41-9771-27F74F13C79A}"/>
              </a:ext>
            </a:extLst>
          </p:cNvPr>
          <p:cNvGrpSpPr/>
          <p:nvPr userDrawn="1"/>
        </p:nvGrpSpPr>
        <p:grpSpPr>
          <a:xfrm rot="10800000" flipH="1">
            <a:off x="-3344845" y="-2433663"/>
            <a:ext cx="14922466" cy="4506760"/>
            <a:chOff x="-2422178" y="5261733"/>
            <a:chExt cx="14922466" cy="4506760"/>
          </a:xfrm>
        </p:grpSpPr>
        <p:sp>
          <p:nvSpPr>
            <p:cNvPr id="10" name="Freeform 30">
              <a:extLst>
                <a:ext uri="{FF2B5EF4-FFF2-40B4-BE49-F238E27FC236}">
                  <a16:creationId xmlns:a16="http://schemas.microsoft.com/office/drawing/2014/main" id="{314C21F7-27E6-7043-AC62-772F4FA1BDCE}"/>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1" name="Freeform 31">
              <a:extLst>
                <a:ext uri="{FF2B5EF4-FFF2-40B4-BE49-F238E27FC236}">
                  <a16:creationId xmlns:a16="http://schemas.microsoft.com/office/drawing/2014/main" id="{BAC78CA0-0A9B-C542-9870-908F8588CD23}"/>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2" name="Freeform 32">
              <a:extLst>
                <a:ext uri="{FF2B5EF4-FFF2-40B4-BE49-F238E27FC236}">
                  <a16:creationId xmlns:a16="http://schemas.microsoft.com/office/drawing/2014/main" id="{E49983F3-35C9-374C-980E-C025B62D63BB}"/>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3" name="Freeform 33">
              <a:extLst>
                <a:ext uri="{FF2B5EF4-FFF2-40B4-BE49-F238E27FC236}">
                  <a16:creationId xmlns:a16="http://schemas.microsoft.com/office/drawing/2014/main" id="{CC868B2E-AF95-484D-8FC3-B01EB4DB262A}"/>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4" name="Freeform 34">
              <a:extLst>
                <a:ext uri="{FF2B5EF4-FFF2-40B4-BE49-F238E27FC236}">
                  <a16:creationId xmlns:a16="http://schemas.microsoft.com/office/drawing/2014/main" id="{75A62955-FB4E-754A-8E23-8E3745D346B6}"/>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5" name="Freeform 35">
              <a:extLst>
                <a:ext uri="{FF2B5EF4-FFF2-40B4-BE49-F238E27FC236}">
                  <a16:creationId xmlns:a16="http://schemas.microsoft.com/office/drawing/2014/main" id="{E37B1423-A1F5-9043-9F2B-E465197C3322}"/>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CE82EDE7-7279-2447-BDF6-601B815F8127}"/>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20" name="Freeform 37">
              <a:extLst>
                <a:ext uri="{FF2B5EF4-FFF2-40B4-BE49-F238E27FC236}">
                  <a16:creationId xmlns:a16="http://schemas.microsoft.com/office/drawing/2014/main" id="{1A4DEC4B-3129-6947-865E-97EFA4467E9B}"/>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21" name="Freeform 38">
              <a:extLst>
                <a:ext uri="{FF2B5EF4-FFF2-40B4-BE49-F238E27FC236}">
                  <a16:creationId xmlns:a16="http://schemas.microsoft.com/office/drawing/2014/main" id="{AB90BC07-9FCA-E04E-8B9A-C898B1F79464}"/>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4" name="Freeform 39">
              <a:extLst>
                <a:ext uri="{FF2B5EF4-FFF2-40B4-BE49-F238E27FC236}">
                  <a16:creationId xmlns:a16="http://schemas.microsoft.com/office/drawing/2014/main" id="{94214701-70A7-0345-84B8-960F0F6BF0F2}"/>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5" name="Freeform 40">
              <a:extLst>
                <a:ext uri="{FF2B5EF4-FFF2-40B4-BE49-F238E27FC236}">
                  <a16:creationId xmlns:a16="http://schemas.microsoft.com/office/drawing/2014/main" id="{41B6DBD1-D1BC-BB46-A349-2F3EC98D435A}"/>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6" name="Freeform 41">
              <a:extLst>
                <a:ext uri="{FF2B5EF4-FFF2-40B4-BE49-F238E27FC236}">
                  <a16:creationId xmlns:a16="http://schemas.microsoft.com/office/drawing/2014/main" id="{8A7D4422-8675-9341-82C0-8398B0F4E0AB}"/>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7" name="Freeform 42">
              <a:extLst>
                <a:ext uri="{FF2B5EF4-FFF2-40B4-BE49-F238E27FC236}">
                  <a16:creationId xmlns:a16="http://schemas.microsoft.com/office/drawing/2014/main" id="{8DEDB9C3-1413-5E44-BC8F-115F147479B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8" name="Freeform 43">
              <a:extLst>
                <a:ext uri="{FF2B5EF4-FFF2-40B4-BE49-F238E27FC236}">
                  <a16:creationId xmlns:a16="http://schemas.microsoft.com/office/drawing/2014/main" id="{0A6E8A97-AC91-164F-BDD0-22E7079CA671}"/>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9" name="Freeform 44">
              <a:extLst>
                <a:ext uri="{FF2B5EF4-FFF2-40B4-BE49-F238E27FC236}">
                  <a16:creationId xmlns:a16="http://schemas.microsoft.com/office/drawing/2014/main" id="{BC627C2E-F04D-BC44-9059-B6E8EE4226AA}"/>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30" name="Freeform 45">
              <a:extLst>
                <a:ext uri="{FF2B5EF4-FFF2-40B4-BE49-F238E27FC236}">
                  <a16:creationId xmlns:a16="http://schemas.microsoft.com/office/drawing/2014/main" id="{5D053E5A-4181-274D-9162-DC847CC14C95}"/>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31" name="Freeform 46">
              <a:extLst>
                <a:ext uri="{FF2B5EF4-FFF2-40B4-BE49-F238E27FC236}">
                  <a16:creationId xmlns:a16="http://schemas.microsoft.com/office/drawing/2014/main" id="{3FFCBEE2-9822-A54C-86E9-1FFEA97A52E0}"/>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32" name="Freeform 47">
              <a:extLst>
                <a:ext uri="{FF2B5EF4-FFF2-40B4-BE49-F238E27FC236}">
                  <a16:creationId xmlns:a16="http://schemas.microsoft.com/office/drawing/2014/main" id="{3C4212A5-F0D0-1844-A3B4-0389EFF64D7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3" name="Freeform 48">
              <a:extLst>
                <a:ext uri="{FF2B5EF4-FFF2-40B4-BE49-F238E27FC236}">
                  <a16:creationId xmlns:a16="http://schemas.microsoft.com/office/drawing/2014/main" id="{53BE6F74-1A8B-1647-B3DE-683710C6CFA9}"/>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4" name="Freeform 49">
              <a:extLst>
                <a:ext uri="{FF2B5EF4-FFF2-40B4-BE49-F238E27FC236}">
                  <a16:creationId xmlns:a16="http://schemas.microsoft.com/office/drawing/2014/main" id="{48CC0194-0522-9C4D-9BA7-8E494E9BA261}"/>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5" name="Freeform 50">
              <a:extLst>
                <a:ext uri="{FF2B5EF4-FFF2-40B4-BE49-F238E27FC236}">
                  <a16:creationId xmlns:a16="http://schemas.microsoft.com/office/drawing/2014/main" id="{BB5AC2AA-DB50-CB4C-93A8-E15FCF252CEA}"/>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6" name="Freeform 51">
              <a:extLst>
                <a:ext uri="{FF2B5EF4-FFF2-40B4-BE49-F238E27FC236}">
                  <a16:creationId xmlns:a16="http://schemas.microsoft.com/office/drawing/2014/main" id="{D754E386-5447-B34F-A2A3-0C35AAE4B8B8}"/>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7" name="Freeform 52">
              <a:extLst>
                <a:ext uri="{FF2B5EF4-FFF2-40B4-BE49-F238E27FC236}">
                  <a16:creationId xmlns:a16="http://schemas.microsoft.com/office/drawing/2014/main" id="{05DFB958-C769-924C-93E3-BF0F257CCA1D}"/>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8" name="Freeform 53">
              <a:extLst>
                <a:ext uri="{FF2B5EF4-FFF2-40B4-BE49-F238E27FC236}">
                  <a16:creationId xmlns:a16="http://schemas.microsoft.com/office/drawing/2014/main" id="{AD787F73-B71A-A548-AFE7-D917E9CEDCD7}"/>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9" name="Freeform 54">
              <a:extLst>
                <a:ext uri="{FF2B5EF4-FFF2-40B4-BE49-F238E27FC236}">
                  <a16:creationId xmlns:a16="http://schemas.microsoft.com/office/drawing/2014/main" id="{3EE90314-4BE7-D542-B82E-F9AB99AD230E}"/>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40" name="Freeform 55">
              <a:extLst>
                <a:ext uri="{FF2B5EF4-FFF2-40B4-BE49-F238E27FC236}">
                  <a16:creationId xmlns:a16="http://schemas.microsoft.com/office/drawing/2014/main" id="{D7F90983-5C09-C14C-A8D5-5DB20A25E89C}"/>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41" name="Freeform 56">
              <a:extLst>
                <a:ext uri="{FF2B5EF4-FFF2-40B4-BE49-F238E27FC236}">
                  <a16:creationId xmlns:a16="http://schemas.microsoft.com/office/drawing/2014/main" id="{49BA8D29-0CB1-1240-918D-D4DD05448D39}"/>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42" name="Freeform 45">
              <a:extLst>
                <a:ext uri="{FF2B5EF4-FFF2-40B4-BE49-F238E27FC236}">
                  <a16:creationId xmlns:a16="http://schemas.microsoft.com/office/drawing/2014/main" id="{EB72D185-DE48-E745-9883-CBEC2A8F4FAD}"/>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3" name="Freeform 31">
              <a:extLst>
                <a:ext uri="{FF2B5EF4-FFF2-40B4-BE49-F238E27FC236}">
                  <a16:creationId xmlns:a16="http://schemas.microsoft.com/office/drawing/2014/main" id="{E15D5F49-AE8E-B540-A2BC-CFBAF989017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
        <p:nvSpPr>
          <p:cNvPr id="4" name="Textplatzhalter 3"/>
          <p:cNvSpPr>
            <a:spLocks noGrp="1"/>
          </p:cNvSpPr>
          <p:nvPr>
            <p:ph type="body" sz="quarter" idx="11"/>
          </p:nvPr>
        </p:nvSpPr>
        <p:spPr>
          <a:xfrm>
            <a:off x="572493" y="1952317"/>
            <a:ext cx="9840749" cy="3656913"/>
          </a:xfrm>
          <a:prstGeom prst="rect">
            <a:avLst/>
          </a:prstGeom>
        </p:spPr>
        <p:txBody>
          <a:bodyPr/>
          <a:lstStyle>
            <a:lvl1pPr marL="228600" indent="-228600">
              <a:buFontTx/>
              <a:buBlip>
                <a:blip r:embed="rId2"/>
              </a:buBlip>
              <a:defRPr sz="1600"/>
            </a:lvl1pPr>
            <a:lvl2pPr marL="685800" indent="-228600">
              <a:buFontTx/>
              <a:buBlip>
                <a:blip r:embed="rId2"/>
              </a:buBlip>
              <a:defRPr sz="1600"/>
            </a:lvl2pPr>
            <a:lvl3pPr marL="1200150" indent="-285750">
              <a:buFontTx/>
              <a:buBlip>
                <a:blip r:embed="rId2"/>
              </a:buBlip>
              <a:defRPr sz="1600"/>
            </a:lvl3pPr>
            <a:lvl4pPr marL="1600200" indent="-228600">
              <a:buFontTx/>
              <a:buBlip>
                <a:blip r:embed="rId2"/>
              </a:buBlip>
              <a:defRPr sz="1600"/>
            </a:lvl4pPr>
            <a:lvl5pPr marL="2057400" indent="-228600">
              <a:buFontTx/>
              <a:buBlip>
                <a:blip r:embed="rId2"/>
              </a:buBlip>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6236121"/>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und Kreise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704463"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2502595"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4275693"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6" name="Freeform: Shape 7699"/>
          <p:cNvSpPr/>
          <p:nvPr userDrawn="1"/>
        </p:nvSpPr>
        <p:spPr>
          <a:xfrm rot="4800">
            <a:off x="6041457" y="3400830"/>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7" name="Freeform: Shape 7700"/>
          <p:cNvSpPr/>
          <p:nvPr userDrawn="1"/>
        </p:nvSpPr>
        <p:spPr>
          <a:xfrm rot="4800">
            <a:off x="7814555" y="1822556"/>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904875"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4404595"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709200"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4" name="Textplatzhalter 3"/>
          <p:cNvSpPr>
            <a:spLocks noGrp="1"/>
          </p:cNvSpPr>
          <p:nvPr>
            <p:ph type="body" sz="quarter" idx="15" hasCustomPrompt="1"/>
          </p:nvPr>
        </p:nvSpPr>
        <p:spPr>
          <a:xfrm>
            <a:off x="7943849" y="2277457"/>
            <a:ext cx="1924051"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Punkt 05</a:t>
            </a:r>
          </a:p>
        </p:txBody>
      </p:sp>
      <p:sp>
        <p:nvSpPr>
          <p:cNvPr id="5" name="Textplatzhalter 4"/>
          <p:cNvSpPr>
            <a:spLocks noGrp="1"/>
          </p:cNvSpPr>
          <p:nvPr>
            <p:ph type="body" sz="quarter" idx="16" hasCustomPrompt="1"/>
          </p:nvPr>
        </p:nvSpPr>
        <p:spPr>
          <a:xfrm>
            <a:off x="2640112"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2501071"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25" name="Textplatzhalter 24"/>
          <p:cNvSpPr>
            <a:spLocks noGrp="1"/>
          </p:cNvSpPr>
          <p:nvPr>
            <p:ph type="body" sz="quarter" idx="18" hasCustomPrompt="1"/>
          </p:nvPr>
        </p:nvSpPr>
        <p:spPr>
          <a:xfrm>
            <a:off x="6203574" y="3804046"/>
            <a:ext cx="1869142" cy="419459"/>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pPr lvl="0"/>
            <a:r>
              <a:rPr lang="de-DE" dirty="0"/>
              <a:t>Punkt 04</a:t>
            </a:r>
          </a:p>
        </p:txBody>
      </p:sp>
      <p:sp>
        <p:nvSpPr>
          <p:cNvPr id="29" name="Textplatzhalter 28"/>
          <p:cNvSpPr>
            <a:spLocks noGrp="1"/>
          </p:cNvSpPr>
          <p:nvPr>
            <p:ph type="body" sz="quarter" idx="19" hasCustomPrompt="1"/>
          </p:nvPr>
        </p:nvSpPr>
        <p:spPr>
          <a:xfrm>
            <a:off x="6039934" y="4276800"/>
            <a:ext cx="2160000" cy="108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Kreis8</a:t>
            </a:r>
          </a:p>
          <a:p>
            <a:pPr marL="0" lvl="0" indent="0" algn="ctr" defTabSz="914400" rtl="0" eaLnBrk="1" latinLnBrk="0" hangingPunct="1">
              <a:lnSpc>
                <a:spcPts val="2400"/>
              </a:lnSpc>
              <a:spcBef>
                <a:spcPts val="1000"/>
              </a:spcBef>
              <a:buSzPct val="65000"/>
              <a:buFontTx/>
              <a:buNone/>
              <a:tabLst>
                <a:tab pos="1704975" algn="l"/>
              </a:tabLst>
            </a:pP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33" name="Textplatzhalter 32"/>
          <p:cNvSpPr>
            <a:spLocks noGrp="1"/>
          </p:cNvSpPr>
          <p:nvPr>
            <p:ph type="body" sz="quarter" idx="20" hasCustomPrompt="1"/>
          </p:nvPr>
        </p:nvSpPr>
        <p:spPr>
          <a:xfrm>
            <a:off x="7859053" y="2692800"/>
            <a:ext cx="2160000" cy="1080000"/>
          </a:xfrm>
          <a:prstGeom prst="rect">
            <a:avLst/>
          </a:prstGeom>
        </p:spPr>
        <p:txBody>
          <a:bodyPr/>
          <a:lstStyle>
            <a:lvl1pPr marL="0" indent="0" algn="ctr">
              <a:lnSpc>
                <a:spcPts val="2400"/>
              </a:lnSpc>
              <a:buFontTx/>
              <a:buNone/>
              <a:defRPr sz="1600" baseline="0">
                <a:solidFill>
                  <a:srgbClr val="002B6A"/>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dirty="0"/>
              <a:t>Zwei- oder dreizeiliger Beispieltext für</a:t>
            </a:r>
            <a:br>
              <a:rPr lang="de-DE" dirty="0"/>
            </a:br>
            <a:r>
              <a:rPr lang="de-DE" dirty="0"/>
              <a:t>Information im Kreis</a:t>
            </a:r>
          </a:p>
        </p:txBody>
      </p:sp>
      <p:sp>
        <p:nvSpPr>
          <p:cNvPr id="35" name="Textplatzhalter 34"/>
          <p:cNvSpPr>
            <a:spLocks noGrp="1"/>
          </p:cNvSpPr>
          <p:nvPr>
            <p:ph type="body" sz="quarter" idx="21" hasCustomPrompt="1"/>
          </p:nvPr>
        </p:nvSpPr>
        <p:spPr>
          <a:xfrm>
            <a:off x="4274168"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37215530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userDrawn="1">
          <p15:clr>
            <a:srgbClr val="FBAE40"/>
          </p15:clr>
        </p15:guide>
        <p15:guide id="7" orient="horz" pos="2568" userDrawn="1">
          <p15:clr>
            <a:srgbClr val="FBAE40"/>
          </p15:clr>
        </p15:guide>
        <p15:guide id="8" pos="44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Überschrift und Kreise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1539031"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4425731"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7316429"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746700"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7445331"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1551025"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5" name="Textplatzhalter 4"/>
          <p:cNvSpPr>
            <a:spLocks noGrp="1"/>
          </p:cNvSpPr>
          <p:nvPr>
            <p:ph type="body" sz="quarter" idx="16" hasCustomPrompt="1"/>
          </p:nvPr>
        </p:nvSpPr>
        <p:spPr>
          <a:xfrm>
            <a:off x="4563248"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4424207"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35" name="Textplatzhalter 34"/>
          <p:cNvSpPr>
            <a:spLocks noGrp="1"/>
          </p:cNvSpPr>
          <p:nvPr>
            <p:ph type="body" sz="quarter" idx="21" hasCustomPrompt="1"/>
          </p:nvPr>
        </p:nvSpPr>
        <p:spPr>
          <a:xfrm>
            <a:off x="7314904"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401660312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chrift und Abfolge Platz für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937545" y="3759819"/>
            <a:ext cx="1440000" cy="360000"/>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Schritt</a:t>
            </a:r>
            <a:r>
              <a:rPr lang="en-US" dirty="0"/>
              <a:t> 01</a:t>
            </a:r>
            <a:endParaRPr lang="en-IN" dirty="0"/>
          </a:p>
        </p:txBody>
      </p:sp>
      <p:sp>
        <p:nvSpPr>
          <p:cNvPr id="8" name="Textplatzhalter 7"/>
          <p:cNvSpPr>
            <a:spLocks noGrp="1"/>
          </p:cNvSpPr>
          <p:nvPr>
            <p:ph type="body" sz="quarter" idx="11" hasCustomPrompt="1"/>
          </p:nvPr>
        </p:nvSpPr>
        <p:spPr>
          <a:xfrm>
            <a:off x="4639748" y="3753000"/>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r>
              <a:rPr lang="en-US" dirty="0" err="1"/>
              <a:t>Schritt</a:t>
            </a:r>
            <a:r>
              <a:rPr lang="en-US" dirty="0"/>
              <a:t> 02</a:t>
            </a:r>
            <a:endParaRPr lang="en-IN" dirty="0"/>
          </a:p>
        </p:txBody>
      </p:sp>
      <p:sp>
        <p:nvSpPr>
          <p:cNvPr id="6" name="Textplatzhalter 5"/>
          <p:cNvSpPr>
            <a:spLocks noGrp="1"/>
          </p:cNvSpPr>
          <p:nvPr>
            <p:ph type="body" sz="quarter" idx="10" hasCustomPrompt="1"/>
          </p:nvPr>
        </p:nvSpPr>
        <p:spPr>
          <a:xfrm>
            <a:off x="1937545" y="4134368"/>
            <a:ext cx="1440000" cy="72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 name="Textplatzhalter 3"/>
          <p:cNvSpPr>
            <a:spLocks noGrp="1"/>
          </p:cNvSpPr>
          <p:nvPr>
            <p:ph type="body" sz="quarter" idx="15" hasCustomPrompt="1"/>
          </p:nvPr>
        </p:nvSpPr>
        <p:spPr>
          <a:xfrm>
            <a:off x="7352940" y="3774368"/>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stStyle>
          <a:p>
            <a:r>
              <a:rPr lang="en-US" dirty="0" err="1"/>
              <a:t>Schritt</a:t>
            </a:r>
            <a:r>
              <a:rPr lang="en-US" dirty="0"/>
              <a:t> 05</a:t>
            </a:r>
            <a:endParaRPr lang="en-IN" dirty="0"/>
          </a:p>
        </p:txBody>
      </p:sp>
      <p:sp>
        <p:nvSpPr>
          <p:cNvPr id="20" name="Textplatzhalter 19"/>
          <p:cNvSpPr>
            <a:spLocks noGrp="1"/>
          </p:cNvSpPr>
          <p:nvPr>
            <p:ph type="body" sz="quarter" idx="17" hasCustomPrompt="1"/>
          </p:nvPr>
        </p:nvSpPr>
        <p:spPr>
          <a:xfrm>
            <a:off x="3287488" y="2826475"/>
            <a:ext cx="1440000" cy="72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25" name="Textplatzhalter 24"/>
          <p:cNvSpPr>
            <a:spLocks noGrp="1"/>
          </p:cNvSpPr>
          <p:nvPr>
            <p:ph type="body" sz="quarter" idx="18" hasCustomPrompt="1"/>
          </p:nvPr>
        </p:nvSpPr>
        <p:spPr>
          <a:xfrm>
            <a:off x="5984686" y="2440126"/>
            <a:ext cx="1440000" cy="360000"/>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
        <p:nvSpPr>
          <p:cNvPr id="29" name="Textplatzhalter 28"/>
          <p:cNvSpPr>
            <a:spLocks noGrp="1"/>
          </p:cNvSpPr>
          <p:nvPr>
            <p:ph type="body" sz="quarter" idx="19" hasCustomPrompt="1"/>
          </p:nvPr>
        </p:nvSpPr>
        <p:spPr>
          <a:xfrm>
            <a:off x="5984686" y="2819949"/>
            <a:ext cx="1440000" cy="72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3" name="Textplatzhalter 32"/>
          <p:cNvSpPr>
            <a:spLocks noGrp="1"/>
          </p:cNvSpPr>
          <p:nvPr>
            <p:ph type="body" sz="quarter" idx="20" hasCustomPrompt="1"/>
          </p:nvPr>
        </p:nvSpPr>
        <p:spPr>
          <a:xfrm>
            <a:off x="7352940" y="4148500"/>
            <a:ext cx="1440000" cy="720000"/>
          </a:xfrm>
          <a:prstGeom prst="rect">
            <a:avLst/>
          </a:prstGeom>
        </p:spPr>
        <p:txBody>
          <a:bodyPr/>
          <a:lstStyle>
            <a:lvl1pPr marL="0" indent="0" algn="ctr">
              <a:lnSpc>
                <a:spcPts val="2400"/>
              </a:lnSpc>
              <a:buFontTx/>
              <a:buNone/>
              <a:defRPr sz="1600" baseline="0">
                <a:solidFill>
                  <a:schemeClr val="tx1"/>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5" name="Textplatzhalter 34"/>
          <p:cNvSpPr>
            <a:spLocks noGrp="1"/>
          </p:cNvSpPr>
          <p:nvPr>
            <p:ph type="body" sz="quarter" idx="21" hasCustomPrompt="1"/>
          </p:nvPr>
        </p:nvSpPr>
        <p:spPr>
          <a:xfrm>
            <a:off x="4656000" y="4139654"/>
            <a:ext cx="1440000" cy="720000"/>
          </a:xfrm>
          <a:prstGeom prst="rect">
            <a:avLst/>
          </a:prstGeom>
        </p:spPr>
        <p:txBody>
          <a:bodyPr/>
          <a:lstStyle>
            <a:lvl1pPr marL="0" indent="0" algn="ctr">
              <a:lnSpc>
                <a:spcPts val="2400"/>
              </a:lnSpc>
              <a:buFontTx/>
              <a:buNone/>
              <a:defRPr lang="de-DE" sz="1600" kern="1200" baseline="0" dirty="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3" name="Arc 23"/>
          <p:cNvSpPr/>
          <p:nvPr userDrawn="1"/>
        </p:nvSpPr>
        <p:spPr>
          <a:xfrm rot="10800000">
            <a:off x="1656617" y="3420393"/>
            <a:ext cx="1997391" cy="1997395"/>
          </a:xfrm>
          <a:prstGeom prst="arc">
            <a:avLst>
              <a:gd name="adj1" fmla="val 7914138"/>
              <a:gd name="adj2" fmla="val 2868450"/>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4" name="Arc 24"/>
          <p:cNvSpPr/>
          <p:nvPr userDrawn="1"/>
        </p:nvSpPr>
        <p:spPr>
          <a:xfrm>
            <a:off x="3011025" y="1948356"/>
            <a:ext cx="1997391" cy="1997395"/>
          </a:xfrm>
          <a:prstGeom prst="arc">
            <a:avLst>
              <a:gd name="adj1" fmla="val 7914138"/>
              <a:gd name="adj2" fmla="val 2868450"/>
            </a:avLst>
          </a:prstGeom>
          <a:ln w="889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5" name="Arc 26"/>
          <p:cNvSpPr/>
          <p:nvPr userDrawn="1"/>
        </p:nvSpPr>
        <p:spPr>
          <a:xfrm rot="10800000">
            <a:off x="4365433" y="3420393"/>
            <a:ext cx="1997391" cy="1997395"/>
          </a:xfrm>
          <a:prstGeom prst="arc">
            <a:avLst>
              <a:gd name="adj1" fmla="val 7914138"/>
              <a:gd name="adj2" fmla="val 2868450"/>
            </a:avLst>
          </a:prstGeom>
          <a:ln w="889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6" name="Arc 36"/>
          <p:cNvSpPr/>
          <p:nvPr userDrawn="1"/>
        </p:nvSpPr>
        <p:spPr>
          <a:xfrm>
            <a:off x="5719838" y="1961608"/>
            <a:ext cx="1997391" cy="1997395"/>
          </a:xfrm>
          <a:prstGeom prst="arc">
            <a:avLst>
              <a:gd name="adj1" fmla="val 7914138"/>
              <a:gd name="adj2" fmla="val 2868450"/>
            </a:avLst>
          </a:prstGeom>
          <a:ln w="889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7" name="Arc 40"/>
          <p:cNvSpPr/>
          <p:nvPr userDrawn="1"/>
        </p:nvSpPr>
        <p:spPr>
          <a:xfrm rot="10800000">
            <a:off x="7074245" y="3420393"/>
            <a:ext cx="1997391" cy="1997395"/>
          </a:xfrm>
          <a:prstGeom prst="arc">
            <a:avLst>
              <a:gd name="adj1" fmla="val 7914138"/>
              <a:gd name="adj2" fmla="val 2868450"/>
            </a:avLst>
          </a:prstGeom>
          <a:ln w="889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8" name="Oval 41"/>
          <p:cNvSpPr/>
          <p:nvPr userDrawn="1"/>
        </p:nvSpPr>
        <p:spPr>
          <a:xfrm rot="10800000">
            <a:off x="7658315" y="4975189"/>
            <a:ext cx="829253" cy="829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49" name="Oval 42"/>
          <p:cNvSpPr/>
          <p:nvPr userDrawn="1"/>
        </p:nvSpPr>
        <p:spPr>
          <a:xfrm rot="10800000">
            <a:off x="6303908" y="1546981"/>
            <a:ext cx="829253" cy="829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65107" tIns="118841" rIns="0" bIns="0" rtlCol="0" anchor="ctr"/>
          <a:lstStyle/>
          <a:p>
            <a:pPr algn="ctr"/>
            <a:endParaRPr lang="en-US" sz="3199" b="1" dirty="0">
              <a:solidFill>
                <a:schemeClr val="tx2"/>
              </a:solidFill>
              <a:latin typeface="Roboto Bold" charset="0"/>
            </a:endParaRPr>
          </a:p>
        </p:txBody>
      </p:sp>
      <p:sp>
        <p:nvSpPr>
          <p:cNvPr id="50" name="Oval 43"/>
          <p:cNvSpPr/>
          <p:nvPr userDrawn="1"/>
        </p:nvSpPr>
        <p:spPr>
          <a:xfrm rot="10800000">
            <a:off x="4949502" y="4975189"/>
            <a:ext cx="829253" cy="829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1" name="Oval 44"/>
          <p:cNvSpPr/>
          <p:nvPr userDrawn="1"/>
        </p:nvSpPr>
        <p:spPr>
          <a:xfrm rot="10800000">
            <a:off x="3595094" y="1533729"/>
            <a:ext cx="829253" cy="829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2" name="Oval 45"/>
          <p:cNvSpPr/>
          <p:nvPr userDrawn="1"/>
        </p:nvSpPr>
        <p:spPr>
          <a:xfrm rot="10800000">
            <a:off x="2240686" y="4975189"/>
            <a:ext cx="829253" cy="82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 name="Textplatzhalter 4"/>
          <p:cNvSpPr>
            <a:spLocks noGrp="1"/>
          </p:cNvSpPr>
          <p:nvPr>
            <p:ph type="body" sz="quarter" idx="16" hasCustomPrompt="1"/>
          </p:nvPr>
        </p:nvSpPr>
        <p:spPr>
          <a:xfrm>
            <a:off x="3287488" y="2436380"/>
            <a:ext cx="1440000" cy="360000"/>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Tree>
    <p:extLst>
      <p:ext uri="{BB962C8B-B14F-4D97-AF65-F5344CB8AC3E}">
        <p14:creationId xmlns:p14="http://schemas.microsoft.com/office/powerpoint/2010/main" val="15321794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1E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1433B3-2284-4207-BA6D-EED46F1A8A8A}"/>
              </a:ext>
            </a:extLst>
          </p:cNvPr>
          <p:cNvSpPr>
            <a:spLocks noGrp="1"/>
          </p:cNvSpPr>
          <p:nvPr>
            <p:ph type="dt" sz="half" idx="2"/>
          </p:nvPr>
        </p:nvSpPr>
        <p:spPr>
          <a:xfrm>
            <a:off x="597545" y="6412956"/>
            <a:ext cx="1183975" cy="365125"/>
          </a:xfrm>
          <a:prstGeom prst="rect">
            <a:avLst/>
          </a:prstGeom>
        </p:spPr>
        <p:txBody>
          <a:bodyPr vert="horz" lIns="91440" tIns="45720" rIns="91440" bIns="45720" rtlCol="0" anchor="ctr"/>
          <a:lstStyle>
            <a:lvl1pPr algn="l">
              <a:defRPr sz="1200">
                <a:solidFill>
                  <a:schemeClr val="tx1">
                    <a:tint val="75000"/>
                  </a:schemeClr>
                </a:solidFill>
                <a:latin typeface="Roboto Condensed" panose="02000000000000000000" pitchFamily="2" charset="0"/>
                <a:ea typeface="Roboto Condensed" panose="02000000000000000000" pitchFamily="2" charset="0"/>
              </a:defRPr>
            </a:lvl1pPr>
          </a:lstStyle>
          <a:p>
            <a:fld id="{2A1110BE-A5D8-4C06-9CB1-4FB89613DA60}" type="datetimeFigureOut">
              <a:rPr lang="en-IN" smtClean="0"/>
              <a:pPr/>
              <a:t>25/09/24</a:t>
            </a:fld>
            <a:endParaRPr lang="en-IN" dirty="0"/>
          </a:p>
        </p:txBody>
      </p:sp>
      <p:sp>
        <p:nvSpPr>
          <p:cNvPr id="5" name="Footer Placeholder 4">
            <a:extLst>
              <a:ext uri="{FF2B5EF4-FFF2-40B4-BE49-F238E27FC236}">
                <a16:creationId xmlns:a16="http://schemas.microsoft.com/office/drawing/2014/main" id="{F96705ED-A37F-4FB2-9113-3C897B2E2B38}"/>
              </a:ext>
            </a:extLst>
          </p:cNvPr>
          <p:cNvSpPr>
            <a:spLocks noGrp="1"/>
          </p:cNvSpPr>
          <p:nvPr>
            <p:ph type="ftr" sz="quarter" idx="3"/>
          </p:nvPr>
        </p:nvSpPr>
        <p:spPr>
          <a:xfrm>
            <a:off x="1830374" y="6412955"/>
            <a:ext cx="5673520" cy="365125"/>
          </a:xfrm>
          <a:prstGeom prst="rect">
            <a:avLst/>
          </a:prstGeom>
        </p:spPr>
        <p:txBody>
          <a:bodyPr vert="horz" lIns="91440" tIns="45720" rIns="91440" bIns="45720" rtlCol="0" anchor="ctr"/>
          <a:lstStyle>
            <a:lvl1pPr algn="ctr">
              <a:defRPr sz="1200">
                <a:solidFill>
                  <a:schemeClr val="tx1">
                    <a:tint val="75000"/>
                  </a:schemeClr>
                </a:solidFill>
                <a:latin typeface="Roboto Condensed" panose="02000000000000000000" pitchFamily="2" charset="0"/>
                <a:ea typeface="Roboto Condensed" panose="02000000000000000000" pitchFamily="2" charset="0"/>
              </a:defRPr>
            </a:lvl1pPr>
          </a:lstStyle>
          <a:p>
            <a:endParaRPr lang="en-IN" dirty="0"/>
          </a:p>
        </p:txBody>
      </p:sp>
      <p:sp>
        <p:nvSpPr>
          <p:cNvPr id="6" name="Slide Number Placeholder 5">
            <a:extLst>
              <a:ext uri="{FF2B5EF4-FFF2-40B4-BE49-F238E27FC236}">
                <a16:creationId xmlns:a16="http://schemas.microsoft.com/office/drawing/2014/main" id="{BB3A24B2-ADB8-40DD-85BF-4078676B523D}"/>
              </a:ext>
            </a:extLst>
          </p:cNvPr>
          <p:cNvSpPr>
            <a:spLocks noGrp="1"/>
          </p:cNvSpPr>
          <p:nvPr>
            <p:ph type="sldNum" sz="quarter" idx="4"/>
          </p:nvPr>
        </p:nvSpPr>
        <p:spPr>
          <a:xfrm>
            <a:off x="7552748" y="6412954"/>
            <a:ext cx="1435817" cy="365125"/>
          </a:xfrm>
          <a:prstGeom prst="rect">
            <a:avLst/>
          </a:prstGeom>
        </p:spPr>
        <p:txBody>
          <a:bodyPr vert="horz" lIns="91440" tIns="45720" rIns="91440" bIns="45720" rtlCol="0" anchor="ctr"/>
          <a:lstStyle>
            <a:lvl1pPr algn="r">
              <a:defRPr sz="1200">
                <a:solidFill>
                  <a:schemeClr val="tx1">
                    <a:tint val="75000"/>
                  </a:schemeClr>
                </a:solidFill>
                <a:latin typeface="Roboto Condensed" panose="02000000000000000000" pitchFamily="2" charset="0"/>
                <a:ea typeface="Roboto Condensed" panose="02000000000000000000" pitchFamily="2" charset="0"/>
              </a:defRPr>
            </a:lvl1pPr>
          </a:lstStyle>
          <a:p>
            <a:fld id="{9E72AEF7-1C8C-4F27-9F91-265614AC2E4C}" type="slidenum">
              <a:rPr lang="en-IN" smtClean="0"/>
              <a:pPr/>
              <a:t>‹Nr.›</a:t>
            </a:fld>
            <a:endParaRPr lang="en-IN" dirty="0"/>
          </a:p>
        </p:txBody>
      </p:sp>
      <p:pic>
        <p:nvPicPr>
          <p:cNvPr id="8" name="Grafik 7"/>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0784092" y="5834819"/>
            <a:ext cx="1026908" cy="704093"/>
          </a:xfrm>
          <a:prstGeom prst="rect">
            <a:avLst/>
          </a:prstGeom>
        </p:spPr>
      </p:pic>
    </p:spTree>
    <p:extLst>
      <p:ext uri="{BB962C8B-B14F-4D97-AF65-F5344CB8AC3E}">
        <p14:creationId xmlns:p14="http://schemas.microsoft.com/office/powerpoint/2010/main" val="20068241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64" r:id="rId6"/>
    <p:sldLayoutId id="2147483661" r:id="rId7"/>
    <p:sldLayoutId id="2147483667" r:id="rId8"/>
    <p:sldLayoutId id="2147483663" r:id="rId9"/>
    <p:sldLayoutId id="2147483665" r:id="rId10"/>
    <p:sldLayoutId id="2147483666" r:id="rId11"/>
    <p:sldLayoutId id="2147483659" r:id="rId12"/>
    <p:sldLayoutId id="2147483662" r:id="rId13"/>
    <p:sldLayoutId id="2147483653" r:id="rId14"/>
    <p:sldLayoutId id="2147483654" r:id="rId15"/>
    <p:sldLayoutId id="2147483658" r:id="rId16"/>
    <p:sldLayoutId id="2147483660" r:id="rId17"/>
    <p:sldLayoutId id="2147483668" r:id="rId18"/>
  </p:sldLayoutIdLst>
  <p:txStyles>
    <p:titleStyle>
      <a:lvl1pPr algn="l" defTabSz="914400" rtl="0" eaLnBrk="1" latinLnBrk="0" hangingPunct="1">
        <a:lnSpc>
          <a:spcPct val="90000"/>
        </a:lnSpc>
        <a:spcBef>
          <a:spcPct val="0"/>
        </a:spcBef>
        <a:buNone/>
        <a:defRPr sz="4400" kern="1200" baseline="0">
          <a:solidFill>
            <a:srgbClr val="FFFFFF"/>
          </a:solidFill>
          <a:latin typeface="Roboto Condensed" panose="02000000000000000000" pitchFamily="2" charset="0"/>
          <a:ea typeface="Roboto Condense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438" userDrawn="1">
          <p15:clr>
            <a:srgbClr val="F26B43"/>
          </p15:clr>
        </p15:guide>
        <p15:guide id="3"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ab.de/gms" TargetMode="External"/><Relationship Id="rId7" Type="http://schemas.openxmlformats.org/officeDocument/2006/relationships/image" Target="../media/image17.jpeg"/><Relationship Id="rId2" Type="http://schemas.openxmlformats.org/officeDocument/2006/relationships/hyperlink" Target="http://www.th-ab.de/learngerman" TargetMode="External"/><Relationship Id="rId1" Type="http://schemas.openxmlformats.org/officeDocument/2006/relationships/slideLayout" Target="../slideLayouts/slideLayout13.xml"/><Relationship Id="rId6" Type="http://schemas.openxmlformats.org/officeDocument/2006/relationships/hyperlink" Target="https://www.th-ab.de/issp" TargetMode="External"/><Relationship Id="rId5" Type="http://schemas.openxmlformats.org/officeDocument/2006/relationships/hyperlink" Target="http://www.th-ab.de/ilw" TargetMode="External"/><Relationship Id="rId4" Type="http://schemas.openxmlformats.org/officeDocument/2006/relationships/hyperlink" Target="http://www.th-ab.de/ip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studentenwerk-wuerzburg.de/en/aschaffenburg/student-residences.html" TargetMode="External"/><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hyperlink" Target="http://www.th-ab.de/apply-online"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ranking.zeit.de/che/en/hochschule/40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h-ab.de/course-offer"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D01C-43B9-44CE-B37B-7F7101DD3BC0}"/>
              </a:ext>
            </a:extLst>
          </p:cNvPr>
          <p:cNvSpPr>
            <a:spLocks noGrp="1"/>
          </p:cNvSpPr>
          <p:nvPr>
            <p:ph type="ctrTitle"/>
          </p:nvPr>
        </p:nvSpPr>
        <p:spPr/>
        <p:txBody>
          <a:bodyPr>
            <a:normAutofit/>
          </a:bodyPr>
          <a:lstStyle/>
          <a:p>
            <a:r>
              <a:rPr lang="en-IN" dirty="0">
                <a:latin typeface="Roboto Medium" panose="02000000000000000000" pitchFamily="2" charset="0"/>
                <a:ea typeface="Roboto Medium" panose="02000000000000000000" pitchFamily="2" charset="0"/>
              </a:rPr>
              <a:t>Aschaffenburg University</a:t>
            </a:r>
            <a:br>
              <a:rPr lang="en-IN" dirty="0">
                <a:latin typeface="Roboto Medium" panose="02000000000000000000" pitchFamily="2" charset="0"/>
                <a:ea typeface="Roboto Medium" panose="02000000000000000000" pitchFamily="2" charset="0"/>
              </a:rPr>
            </a:br>
            <a:r>
              <a:rPr lang="en-IN" dirty="0">
                <a:latin typeface="Roboto Medium" panose="02000000000000000000" pitchFamily="2" charset="0"/>
                <a:ea typeface="Roboto Medium" panose="02000000000000000000" pitchFamily="2" charset="0"/>
              </a:rPr>
              <a:t>of Applied Sciences</a:t>
            </a:r>
          </a:p>
        </p:txBody>
      </p:sp>
      <p:sp>
        <p:nvSpPr>
          <p:cNvPr id="3" name="Untertitel 2"/>
          <p:cNvSpPr>
            <a:spLocks noGrp="1"/>
          </p:cNvSpPr>
          <p:nvPr>
            <p:ph type="subTitle" idx="1"/>
          </p:nvPr>
        </p:nvSpPr>
        <p:spPr/>
        <p:txBody>
          <a:bodyPr/>
          <a:lstStyle/>
          <a:p>
            <a:r>
              <a:rPr lang="de-DE" dirty="0"/>
              <a:t>Winter Semester 2024/2025</a:t>
            </a:r>
          </a:p>
        </p:txBody>
      </p:sp>
      <p:grpSp>
        <p:nvGrpSpPr>
          <p:cNvPr id="5" name="Group 398">
            <a:extLst>
              <a:ext uri="{FF2B5EF4-FFF2-40B4-BE49-F238E27FC236}">
                <a16:creationId xmlns:a16="http://schemas.microsoft.com/office/drawing/2014/main" id="{F175539B-4ECD-48D6-826C-F93DA5F24015}"/>
              </a:ext>
            </a:extLst>
          </p:cNvPr>
          <p:cNvGrpSpPr/>
          <p:nvPr/>
        </p:nvGrpSpPr>
        <p:grpSpPr>
          <a:xfrm rot="10800000" flipH="1">
            <a:off x="-3344845" y="-2433663"/>
            <a:ext cx="14922466" cy="4506760"/>
            <a:chOff x="-2422178" y="5261733"/>
            <a:chExt cx="14922466" cy="4506760"/>
          </a:xfrm>
        </p:grpSpPr>
        <p:sp>
          <p:nvSpPr>
            <p:cNvPr id="6" name="Freeform 30">
              <a:extLst>
                <a:ext uri="{FF2B5EF4-FFF2-40B4-BE49-F238E27FC236}">
                  <a16:creationId xmlns:a16="http://schemas.microsoft.com/office/drawing/2014/main" id="{1530D972-1E31-4499-8EEA-9B2D679491A4}"/>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7" name="Freeform 31">
              <a:extLst>
                <a:ext uri="{FF2B5EF4-FFF2-40B4-BE49-F238E27FC236}">
                  <a16:creationId xmlns:a16="http://schemas.microsoft.com/office/drawing/2014/main" id="{369D820E-29B9-4E44-B515-FAFC64A0C766}"/>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8" name="Freeform 32">
              <a:extLst>
                <a:ext uri="{FF2B5EF4-FFF2-40B4-BE49-F238E27FC236}">
                  <a16:creationId xmlns:a16="http://schemas.microsoft.com/office/drawing/2014/main" id="{9C02D634-6A41-4272-94B7-617BEC8CD523}"/>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9" name="Freeform 33">
              <a:extLst>
                <a:ext uri="{FF2B5EF4-FFF2-40B4-BE49-F238E27FC236}">
                  <a16:creationId xmlns:a16="http://schemas.microsoft.com/office/drawing/2014/main" id="{D94285C8-E856-41EB-8585-4EDD524C775B}"/>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0" name="Freeform 34">
              <a:extLst>
                <a:ext uri="{FF2B5EF4-FFF2-40B4-BE49-F238E27FC236}">
                  <a16:creationId xmlns:a16="http://schemas.microsoft.com/office/drawing/2014/main" id="{09B406DF-B904-4663-B93C-9E152573BCDA}"/>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1" name="Freeform 35">
              <a:extLst>
                <a:ext uri="{FF2B5EF4-FFF2-40B4-BE49-F238E27FC236}">
                  <a16:creationId xmlns:a16="http://schemas.microsoft.com/office/drawing/2014/main" id="{A691D2A8-5B08-479C-AC14-68E89DB6AA64}"/>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2" name="Freeform 36">
              <a:extLst>
                <a:ext uri="{FF2B5EF4-FFF2-40B4-BE49-F238E27FC236}">
                  <a16:creationId xmlns:a16="http://schemas.microsoft.com/office/drawing/2014/main" id="{5FA702C2-385E-439D-BFE9-28C63331EC2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3" name="Freeform 37">
              <a:extLst>
                <a:ext uri="{FF2B5EF4-FFF2-40B4-BE49-F238E27FC236}">
                  <a16:creationId xmlns:a16="http://schemas.microsoft.com/office/drawing/2014/main" id="{691C0499-D038-4E73-998D-0467F24D53AA}"/>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4" name="Freeform 38">
              <a:extLst>
                <a:ext uri="{FF2B5EF4-FFF2-40B4-BE49-F238E27FC236}">
                  <a16:creationId xmlns:a16="http://schemas.microsoft.com/office/drawing/2014/main" id="{FDAC4DD1-2C1D-4830-B995-17B0C98AD58F}"/>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15" name="Freeform 39">
              <a:extLst>
                <a:ext uri="{FF2B5EF4-FFF2-40B4-BE49-F238E27FC236}">
                  <a16:creationId xmlns:a16="http://schemas.microsoft.com/office/drawing/2014/main" id="{638F1F02-6509-418E-BD42-E54EF567ABDF}"/>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6" name="Freeform 40">
              <a:extLst>
                <a:ext uri="{FF2B5EF4-FFF2-40B4-BE49-F238E27FC236}">
                  <a16:creationId xmlns:a16="http://schemas.microsoft.com/office/drawing/2014/main" id="{5F46D1EA-793C-4D86-A9DE-D575E109C157}"/>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7" name="Freeform 41">
              <a:extLst>
                <a:ext uri="{FF2B5EF4-FFF2-40B4-BE49-F238E27FC236}">
                  <a16:creationId xmlns:a16="http://schemas.microsoft.com/office/drawing/2014/main" id="{7B47CC18-08CD-455C-85FE-1F5F72B5DEA5}"/>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8" name="Freeform 42">
              <a:extLst>
                <a:ext uri="{FF2B5EF4-FFF2-40B4-BE49-F238E27FC236}">
                  <a16:creationId xmlns:a16="http://schemas.microsoft.com/office/drawing/2014/main" id="{500D47EC-6CF1-41AC-A4AE-AC78CDCB9992}"/>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19" name="Freeform 43">
              <a:extLst>
                <a:ext uri="{FF2B5EF4-FFF2-40B4-BE49-F238E27FC236}">
                  <a16:creationId xmlns:a16="http://schemas.microsoft.com/office/drawing/2014/main" id="{3603B5BF-2760-4D8F-B59C-9D60AB42263B}"/>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0" name="Freeform 44">
              <a:extLst>
                <a:ext uri="{FF2B5EF4-FFF2-40B4-BE49-F238E27FC236}">
                  <a16:creationId xmlns:a16="http://schemas.microsoft.com/office/drawing/2014/main" id="{AABF9745-A166-48CD-A229-A0ABE84607AB}"/>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1" name="Freeform 45">
              <a:extLst>
                <a:ext uri="{FF2B5EF4-FFF2-40B4-BE49-F238E27FC236}">
                  <a16:creationId xmlns:a16="http://schemas.microsoft.com/office/drawing/2014/main" id="{D22EE56E-9C78-4AB9-9A61-233998285137}"/>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2" name="Freeform 46">
              <a:extLst>
                <a:ext uri="{FF2B5EF4-FFF2-40B4-BE49-F238E27FC236}">
                  <a16:creationId xmlns:a16="http://schemas.microsoft.com/office/drawing/2014/main" id="{A4751DF4-CC6C-4DD0-82D5-0EB60E43838F}"/>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3" name="Freeform 47">
              <a:extLst>
                <a:ext uri="{FF2B5EF4-FFF2-40B4-BE49-F238E27FC236}">
                  <a16:creationId xmlns:a16="http://schemas.microsoft.com/office/drawing/2014/main" id="{17995381-7B41-465A-8714-32727AB8EE2F}"/>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24" name="Freeform 48">
              <a:extLst>
                <a:ext uri="{FF2B5EF4-FFF2-40B4-BE49-F238E27FC236}">
                  <a16:creationId xmlns:a16="http://schemas.microsoft.com/office/drawing/2014/main" id="{C1755F02-1D25-40FC-BB5D-7532ED391C23}"/>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25" name="Freeform 49">
              <a:extLst>
                <a:ext uri="{FF2B5EF4-FFF2-40B4-BE49-F238E27FC236}">
                  <a16:creationId xmlns:a16="http://schemas.microsoft.com/office/drawing/2014/main" id="{AB3F257B-B424-4AA8-B09F-715E9BFB8D35}"/>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26" name="Freeform 50">
              <a:extLst>
                <a:ext uri="{FF2B5EF4-FFF2-40B4-BE49-F238E27FC236}">
                  <a16:creationId xmlns:a16="http://schemas.microsoft.com/office/drawing/2014/main" id="{02B075C4-0E80-4C75-A533-293820C2DECC}"/>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27" name="Freeform 51">
              <a:extLst>
                <a:ext uri="{FF2B5EF4-FFF2-40B4-BE49-F238E27FC236}">
                  <a16:creationId xmlns:a16="http://schemas.microsoft.com/office/drawing/2014/main" id="{FC5F528F-6664-41A1-B8F3-6CC8EEF28D0B}"/>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28" name="Freeform 52">
              <a:extLst>
                <a:ext uri="{FF2B5EF4-FFF2-40B4-BE49-F238E27FC236}">
                  <a16:creationId xmlns:a16="http://schemas.microsoft.com/office/drawing/2014/main" id="{C042F8B4-E257-42E7-BE82-9811BD835078}"/>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29" name="Freeform 53">
              <a:extLst>
                <a:ext uri="{FF2B5EF4-FFF2-40B4-BE49-F238E27FC236}">
                  <a16:creationId xmlns:a16="http://schemas.microsoft.com/office/drawing/2014/main" id="{2A8AFBBE-DD00-4724-B444-9D85635826AC}"/>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0" name="Freeform 54">
              <a:extLst>
                <a:ext uri="{FF2B5EF4-FFF2-40B4-BE49-F238E27FC236}">
                  <a16:creationId xmlns:a16="http://schemas.microsoft.com/office/drawing/2014/main" id="{D04779C4-BF90-4B8D-9838-794AAAC4D505}"/>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1" name="Freeform 55">
              <a:extLst>
                <a:ext uri="{FF2B5EF4-FFF2-40B4-BE49-F238E27FC236}">
                  <a16:creationId xmlns:a16="http://schemas.microsoft.com/office/drawing/2014/main" id="{E86280D6-F5A3-4C5B-A9C4-A213E0441AF2}"/>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2" name="Freeform 56">
              <a:extLst>
                <a:ext uri="{FF2B5EF4-FFF2-40B4-BE49-F238E27FC236}">
                  <a16:creationId xmlns:a16="http://schemas.microsoft.com/office/drawing/2014/main" id="{01C19F31-0B67-4F39-964C-67255DA059F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3" name="Freeform 45">
              <a:extLst>
                <a:ext uri="{FF2B5EF4-FFF2-40B4-BE49-F238E27FC236}">
                  <a16:creationId xmlns:a16="http://schemas.microsoft.com/office/drawing/2014/main" id="{7C73A20D-9169-4D67-870D-07E8BC605E2C}"/>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34" name="Freeform 31">
              <a:extLst>
                <a:ext uri="{FF2B5EF4-FFF2-40B4-BE49-F238E27FC236}">
                  <a16:creationId xmlns:a16="http://schemas.microsoft.com/office/drawing/2014/main" id="{D38103BE-C404-445C-BE4E-6B7009507CB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Tree>
    <p:extLst>
      <p:ext uri="{BB962C8B-B14F-4D97-AF65-F5344CB8AC3E}">
        <p14:creationId xmlns:p14="http://schemas.microsoft.com/office/powerpoint/2010/main" val="209495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938535" y="1711422"/>
            <a:ext cx="9672315" cy="4365527"/>
          </a:xfrm>
          <a:prstGeom prst="roundRect">
            <a:avLst/>
          </a:prstGeom>
          <a:solidFill>
            <a:srgbClr val="E1D6B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a:t>SHORT-TERM PROGRAMMES</a:t>
            </a:r>
          </a:p>
        </p:txBody>
      </p:sp>
      <p:sp>
        <p:nvSpPr>
          <p:cNvPr id="6" name="Textplatzhalter 2"/>
          <p:cNvSpPr txBox="1">
            <a:spLocks/>
          </p:cNvSpPr>
          <p:nvPr/>
        </p:nvSpPr>
        <p:spPr>
          <a:xfrm>
            <a:off x="1543664" y="2286000"/>
            <a:ext cx="4095136" cy="35921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343434"/>
                </a:solidFill>
                <a:hlinkClick r:id="rId2"/>
              </a:rPr>
              <a:t>German Intensive Programmes</a:t>
            </a:r>
            <a:endParaRPr lang="en-GB" sz="2000" dirty="0">
              <a:solidFill>
                <a:srgbClr val="343434"/>
              </a:solidFill>
            </a:endParaRPr>
          </a:p>
          <a:p>
            <a:pPr>
              <a:lnSpc>
                <a:spcPct val="100000"/>
              </a:lnSpc>
              <a:spcBef>
                <a:spcPts val="0"/>
              </a:spcBef>
            </a:pPr>
            <a:endParaRPr lang="en-GB" sz="2000" dirty="0">
              <a:solidFill>
                <a:srgbClr val="343434"/>
              </a:solidFill>
            </a:endParaRPr>
          </a:p>
          <a:p>
            <a:pPr>
              <a:lnSpc>
                <a:spcPct val="100000"/>
              </a:lnSpc>
              <a:spcBef>
                <a:spcPts val="0"/>
              </a:spcBef>
            </a:pPr>
            <a:r>
              <a:rPr lang="en-GB" sz="2000" dirty="0">
                <a:solidFill>
                  <a:srgbClr val="343434"/>
                </a:solidFill>
                <a:hlinkClick r:id="rId3"/>
              </a:rPr>
              <a:t>Global Master School</a:t>
            </a:r>
            <a:endParaRPr lang="en-GB" sz="2000" dirty="0">
              <a:solidFill>
                <a:srgbClr val="343434"/>
              </a:solidFill>
            </a:endParaRPr>
          </a:p>
          <a:p>
            <a:pPr>
              <a:lnSpc>
                <a:spcPct val="100000"/>
              </a:lnSpc>
              <a:spcBef>
                <a:spcPts val="0"/>
              </a:spcBef>
            </a:pPr>
            <a:endParaRPr lang="en-GB" sz="2000" dirty="0">
              <a:solidFill>
                <a:srgbClr val="343434"/>
              </a:solidFill>
              <a:hlinkClick r:id="rId4"/>
            </a:endParaRPr>
          </a:p>
          <a:p>
            <a:pPr>
              <a:lnSpc>
                <a:spcPct val="100000"/>
              </a:lnSpc>
              <a:spcBef>
                <a:spcPts val="0"/>
              </a:spcBef>
            </a:pPr>
            <a:r>
              <a:rPr lang="en-GB" sz="2000" dirty="0">
                <a:solidFill>
                  <a:srgbClr val="343434"/>
                </a:solidFill>
                <a:hlinkClick r:id="rId4"/>
              </a:rPr>
              <a:t>International Project Week</a:t>
            </a:r>
            <a:endParaRPr lang="en-GB" sz="2000" dirty="0">
              <a:solidFill>
                <a:srgbClr val="343434"/>
              </a:solidFill>
            </a:endParaRPr>
          </a:p>
          <a:p>
            <a:pPr>
              <a:lnSpc>
                <a:spcPct val="100000"/>
              </a:lnSpc>
              <a:spcBef>
                <a:spcPts val="0"/>
              </a:spcBef>
            </a:pPr>
            <a:endParaRPr lang="en-GB" sz="2000" dirty="0">
              <a:solidFill>
                <a:srgbClr val="343434"/>
              </a:solidFill>
            </a:endParaRPr>
          </a:p>
          <a:p>
            <a:pPr>
              <a:lnSpc>
                <a:spcPct val="100000"/>
              </a:lnSpc>
              <a:spcBef>
                <a:spcPts val="0"/>
              </a:spcBef>
            </a:pPr>
            <a:r>
              <a:rPr lang="en-GB" sz="2000" dirty="0">
                <a:solidFill>
                  <a:srgbClr val="343434"/>
                </a:solidFill>
                <a:hlinkClick r:id="rId5"/>
              </a:rPr>
              <a:t>International Language Week</a:t>
            </a:r>
            <a:endParaRPr lang="en-GB" sz="2000" dirty="0">
              <a:solidFill>
                <a:srgbClr val="343434"/>
              </a:solidFill>
            </a:endParaRPr>
          </a:p>
          <a:p>
            <a:pPr>
              <a:lnSpc>
                <a:spcPct val="100000"/>
              </a:lnSpc>
              <a:spcBef>
                <a:spcPts val="0"/>
              </a:spcBef>
            </a:pPr>
            <a:endParaRPr lang="en-GB" sz="2000" dirty="0">
              <a:solidFill>
                <a:srgbClr val="343434"/>
              </a:solidFill>
            </a:endParaRPr>
          </a:p>
          <a:p>
            <a:pPr>
              <a:lnSpc>
                <a:spcPct val="100000"/>
              </a:lnSpc>
              <a:spcBef>
                <a:spcPts val="0"/>
              </a:spcBef>
            </a:pPr>
            <a:r>
              <a:rPr lang="en-GB" sz="2000" dirty="0">
                <a:solidFill>
                  <a:srgbClr val="343434"/>
                </a:solidFill>
                <a:hlinkClick r:id="rId6"/>
              </a:rPr>
              <a:t>International Summer School Programme</a:t>
            </a:r>
            <a:endParaRPr lang="en-GB" sz="2000" dirty="0">
              <a:solidFill>
                <a:srgbClr val="343434"/>
              </a:solidFill>
            </a:endParaRPr>
          </a:p>
          <a:p>
            <a:pPr marL="0" indent="0">
              <a:lnSpc>
                <a:spcPct val="100000"/>
              </a:lnSpc>
              <a:spcBef>
                <a:spcPts val="0"/>
              </a:spcBef>
              <a:buNone/>
            </a:pPr>
            <a:endParaRPr lang="en-US" sz="2000" dirty="0">
              <a:solidFill>
                <a:srgbClr val="343434"/>
              </a:solidFill>
            </a:endParaRP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50000"/>
              </a:lnSpc>
              <a:spcBef>
                <a:spcPts val="0"/>
              </a:spcBef>
              <a:buNone/>
            </a:pPr>
            <a:endParaRPr lang="en-US" sz="2000" dirty="0">
              <a:solidFill>
                <a:srgbClr val="002B6A"/>
              </a:solidFill>
            </a:endParaRPr>
          </a:p>
          <a:p>
            <a:pPr marL="0" indent="0">
              <a:buNone/>
            </a:pPr>
            <a:endParaRPr lang="de-DE" dirty="0"/>
          </a:p>
        </p:txBody>
      </p:sp>
      <p:pic>
        <p:nvPicPr>
          <p:cNvPr id="3" name="Grafik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38225" y="2312893"/>
            <a:ext cx="4752000" cy="3162584"/>
          </a:xfrm>
          <a:prstGeom prst="rect">
            <a:avLst/>
          </a:prstGeom>
        </p:spPr>
      </p:pic>
    </p:spTree>
    <p:extLst>
      <p:ext uri="{BB962C8B-B14F-4D97-AF65-F5344CB8AC3E}">
        <p14:creationId xmlns:p14="http://schemas.microsoft.com/office/powerpoint/2010/main" val="285744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1014735" y="1562100"/>
            <a:ext cx="9786615" cy="4419600"/>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a:t>SOCIAL PROGRAMME</a:t>
            </a:r>
          </a:p>
        </p:txBody>
      </p:sp>
      <p:pic>
        <p:nvPicPr>
          <p:cNvPr id="8" name="Bildplatzhalter 5"/>
          <p:cNvPicPr>
            <a:picLocks noChangeAspect="1"/>
          </p:cNvPicPr>
          <p:nvPr/>
        </p:nvPicPr>
        <p:blipFill rotWithShape="1">
          <a:blip r:embed="rId3" cstate="print">
            <a:extLst>
              <a:ext uri="{28A0092B-C50C-407E-A947-70E740481C1C}">
                <a14:useLocalDpi xmlns:a14="http://schemas.microsoft.com/office/drawing/2010/main" val="0"/>
              </a:ext>
            </a:extLst>
          </a:blip>
          <a:srcRect l="13813" r="14249"/>
          <a:stretch/>
        </p:blipFill>
        <p:spPr>
          <a:xfrm>
            <a:off x="706461" y="1368761"/>
            <a:ext cx="5003514" cy="5215844"/>
          </a:xfrm>
          <a:prstGeom prst="rect">
            <a:avLst/>
          </a:prstGeom>
        </p:spPr>
      </p:pic>
      <p:sp>
        <p:nvSpPr>
          <p:cNvPr id="9" name="Textfeld 8"/>
          <p:cNvSpPr txBox="1"/>
          <p:nvPr/>
        </p:nvSpPr>
        <p:spPr>
          <a:xfrm>
            <a:off x="6113822" y="2246025"/>
            <a:ext cx="4283681" cy="363176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Orientation Weeks: two weeks at the beginning of the semester</a:t>
            </a:r>
          </a:p>
          <a:p>
            <a:pPr marL="742950" lvl="1"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Welcome Evening</a:t>
            </a:r>
          </a:p>
          <a:p>
            <a:pPr marL="742950" lvl="1"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Information on student facilities and services</a:t>
            </a:r>
          </a:p>
          <a:p>
            <a:pPr marL="742950" lvl="1"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Old town walking tour</a:t>
            </a:r>
          </a:p>
          <a:p>
            <a:pPr marL="742950" lvl="1"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Different hikes and/or city trips</a:t>
            </a:r>
          </a:p>
          <a:p>
            <a:pPr marL="742950" lvl="1" indent="-285750">
              <a:spcAft>
                <a:spcPts val="1000"/>
              </a:spcAft>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Intercultural training</a:t>
            </a:r>
          </a:p>
          <a:p>
            <a:pPr lvl="1"/>
            <a:endParaRPr lang="en-US" sz="2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86555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938535" y="1711423"/>
            <a:ext cx="8886825" cy="3908534"/>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a:t>SOCIAL PROGRAMME</a:t>
            </a:r>
          </a:p>
        </p:txBody>
      </p:sp>
      <p:sp>
        <p:nvSpPr>
          <p:cNvPr id="8" name="Textplatzhalter 5">
            <a:extLst>
              <a:ext uri="{FF2B5EF4-FFF2-40B4-BE49-F238E27FC236}">
                <a16:creationId xmlns:a16="http://schemas.microsoft.com/office/drawing/2014/main" id="{07259BD0-8F46-453D-852A-6EDA7FC8F2F5}"/>
              </a:ext>
            </a:extLst>
          </p:cNvPr>
          <p:cNvSpPr txBox="1">
            <a:spLocks/>
          </p:cNvSpPr>
          <p:nvPr/>
        </p:nvSpPr>
        <p:spPr>
          <a:xfrm>
            <a:off x="1283809" y="2139899"/>
            <a:ext cx="4756936" cy="3447396"/>
          </a:xfrm>
          <a:prstGeom prst="rect">
            <a:avLst/>
          </a:prstGeom>
        </p:spPr>
        <p:txBody>
          <a:bodyPr/>
          <a:lstStyle>
            <a:lvl1pPr marL="285750" indent="-285750" algn="ctr" defTabSz="914400" rtl="0" eaLnBrk="1" latinLnBrk="0" hangingPunct="1">
              <a:lnSpc>
                <a:spcPts val="2400"/>
              </a:lnSpc>
              <a:spcBef>
                <a:spcPts val="1000"/>
              </a:spcBef>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Tx/>
              <a:buNone/>
              <a:tabLst/>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lnSpc>
                <a:spcPct val="90000"/>
              </a:lnSpc>
              <a:spcBef>
                <a:spcPts val="500"/>
              </a:spcBef>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600"/>
              </a:spcBef>
              <a:buFont typeface="Arial" panose="020B0604020202020204" pitchFamily="34" charset="0"/>
              <a:buChar char="•"/>
            </a:pPr>
            <a:r>
              <a:rPr lang="en-GB" sz="2000" dirty="0">
                <a:solidFill>
                  <a:srgbClr val="FFFFFF"/>
                </a:solidFill>
              </a:rPr>
              <a:t>Buddy programme</a:t>
            </a:r>
          </a:p>
          <a:p>
            <a:pPr marL="800100" lvl="2" indent="-342900">
              <a:lnSpc>
                <a:spcPct val="100000"/>
              </a:lnSpc>
              <a:spcBef>
                <a:spcPts val="600"/>
              </a:spcBef>
              <a:buFont typeface="Arial" panose="020B0604020202020204" pitchFamily="34" charset="0"/>
              <a:buChar char="•"/>
            </a:pPr>
            <a:r>
              <a:rPr lang="en-GB" sz="2000" dirty="0">
                <a:solidFill>
                  <a:srgbClr val="FFFFFF"/>
                </a:solidFill>
              </a:rPr>
              <a:t>Matched with a full-time student at Aschaffenburg UAS</a:t>
            </a:r>
          </a:p>
          <a:p>
            <a:pPr marL="800100" lvl="2" indent="-342900">
              <a:lnSpc>
                <a:spcPct val="100000"/>
              </a:lnSpc>
              <a:spcBef>
                <a:spcPts val="600"/>
              </a:spcBef>
              <a:buFont typeface="Arial" panose="020B0604020202020204" pitchFamily="34" charset="0"/>
              <a:buChar char="•"/>
            </a:pPr>
            <a:r>
              <a:rPr lang="en-GB" sz="2000" dirty="0">
                <a:solidFill>
                  <a:srgbClr val="FFFFFF"/>
                </a:solidFill>
              </a:rPr>
              <a:t>Helps you to get settled in Aschaffenburg</a:t>
            </a:r>
          </a:p>
          <a:p>
            <a:pPr marL="342900" lvl="1" indent="-342900">
              <a:lnSpc>
                <a:spcPct val="100000"/>
              </a:lnSpc>
              <a:spcBef>
                <a:spcPts val="600"/>
              </a:spcBef>
              <a:buFont typeface="Arial" panose="020B0604020202020204" pitchFamily="34" charset="0"/>
              <a:buChar char="•"/>
            </a:pPr>
            <a:endParaRPr lang="en-GB" sz="2000" dirty="0">
              <a:solidFill>
                <a:srgbClr val="FFFFFF"/>
              </a:solidFill>
            </a:endParaRPr>
          </a:p>
          <a:p>
            <a:pPr marL="342900" lvl="1" indent="-342900">
              <a:lnSpc>
                <a:spcPct val="100000"/>
              </a:lnSpc>
              <a:spcBef>
                <a:spcPts val="0"/>
              </a:spcBef>
              <a:buFont typeface="Arial" panose="020B0604020202020204" pitchFamily="34" charset="0"/>
              <a:buChar char="•"/>
            </a:pPr>
            <a:r>
              <a:rPr lang="en-GB" sz="2000" dirty="0">
                <a:solidFill>
                  <a:srgbClr val="FFFFFF"/>
                </a:solidFill>
              </a:rPr>
              <a:t>Various social activities are offered by the buddies or the International Office during the semester</a:t>
            </a:r>
          </a:p>
          <a:p>
            <a:pPr marL="800100" lvl="1" indent="-342900">
              <a:lnSpc>
                <a:spcPct val="100000"/>
              </a:lnSpc>
              <a:spcBef>
                <a:spcPts val="600"/>
              </a:spcBef>
              <a:buFont typeface="Arial" panose="020B0604020202020204" pitchFamily="34" charset="0"/>
              <a:buChar char="•"/>
            </a:pPr>
            <a:endParaRPr lang="en-US" sz="2000" dirty="0">
              <a:solidFill>
                <a:srgbClr val="5A5E5F"/>
              </a:solidFill>
            </a:endParaRPr>
          </a:p>
          <a:p>
            <a:pPr marL="628650" indent="-342900">
              <a:lnSpc>
                <a:spcPct val="100000"/>
              </a:lnSpc>
              <a:spcBef>
                <a:spcPts val="600"/>
              </a:spcBef>
              <a:buFont typeface="Arial" panose="020B0604020202020204" pitchFamily="34" charset="0"/>
              <a:buChar char="•"/>
            </a:pPr>
            <a:endParaRPr lang="en-US" sz="2000" dirty="0">
              <a:solidFill>
                <a:srgbClr val="5A5E5F"/>
              </a:solidFill>
            </a:endParaRP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385">
            <a:off x="6748898" y="1226322"/>
            <a:ext cx="3845442" cy="2403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59712">
            <a:off x="6531935" y="3665690"/>
            <a:ext cx="4048878" cy="2530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069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HALLS OF RESIDENCE ON CAMPUS</a:t>
            </a:r>
          </a:p>
        </p:txBody>
      </p:sp>
      <p:sp>
        <p:nvSpPr>
          <p:cNvPr id="3" name="Rechteck 2"/>
          <p:cNvSpPr/>
          <p:nvPr/>
        </p:nvSpPr>
        <p:spPr>
          <a:xfrm>
            <a:off x="5568329" y="1792409"/>
            <a:ext cx="5326626" cy="3785652"/>
          </a:xfrm>
          <a:prstGeom prst="rect">
            <a:avLst/>
          </a:prstGeom>
        </p:spPr>
        <p:txBody>
          <a:bodyPr wrap="square">
            <a:spAutoFit/>
          </a:bodyPr>
          <a:lstStyle/>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Administrated by </a:t>
            </a:r>
            <a:r>
              <a:rPr lang="en-US" sz="2000" dirty="0">
                <a:latin typeface="Roboto Condensed" panose="02000000000000000000" pitchFamily="2" charset="0"/>
                <a:ea typeface="Roboto Condensed" panose="02000000000000000000" pitchFamily="2" charset="0"/>
                <a:hlinkClick r:id="rId2"/>
              </a:rPr>
              <a:t>Studentenwerk Würzburg</a:t>
            </a: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Comfortable flats at reasonable prices (approx. 280-380 EUR/month incl. Wi-Fi &amp; utilities)</a:t>
            </a:r>
          </a:p>
          <a:p>
            <a:pPr marL="285750" indent="-285750">
              <a:lnSpc>
                <a:spcPct val="100000"/>
              </a:lnSpc>
              <a:spcBef>
                <a:spcPts val="0"/>
              </a:spcBef>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Accommodation for 270 students</a:t>
            </a:r>
          </a:p>
          <a:p>
            <a:pPr marL="285750" indent="-285750">
              <a:lnSpc>
                <a:spcPct val="100000"/>
              </a:lnSpc>
              <a:spcBef>
                <a:spcPts val="0"/>
              </a:spcBef>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Each apartment with its own kitchen &amp; bathroom</a:t>
            </a:r>
          </a:p>
          <a:p>
            <a:pPr marL="285750" indent="-285750">
              <a:lnSpc>
                <a:spcPct val="100000"/>
              </a:lnSpc>
              <a:spcBef>
                <a:spcPts val="0"/>
              </a:spcBef>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Single and shared apartments available</a:t>
            </a:r>
          </a:p>
          <a:p>
            <a:pPr marL="285750" indent="-285750">
              <a:lnSpc>
                <a:spcPct val="100000"/>
              </a:lnSpc>
              <a:spcBef>
                <a:spcPts val="0"/>
              </a:spcBef>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Fitness and common rooms</a:t>
            </a:r>
          </a:p>
        </p:txBody>
      </p:sp>
      <p:sp>
        <p:nvSpPr>
          <p:cNvPr id="4" name="Abgerundetes Rechteck 3"/>
          <p:cNvSpPr/>
          <p:nvPr/>
        </p:nvSpPr>
        <p:spPr>
          <a:xfrm>
            <a:off x="933451" y="1465910"/>
            <a:ext cx="10158150" cy="4438650"/>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platzhalter 7"/>
          <p:cNvPicPr>
            <a:picLocks noChangeAspect="1"/>
          </p:cNvPicPr>
          <p:nvPr/>
        </p:nvPicPr>
        <p:blipFill rotWithShape="1">
          <a:blip r:embed="rId3">
            <a:extLst>
              <a:ext uri="{28A0092B-C50C-407E-A947-70E740481C1C}">
                <a14:useLocalDpi xmlns:a14="http://schemas.microsoft.com/office/drawing/2010/main" val="0"/>
              </a:ext>
            </a:extLst>
          </a:blip>
          <a:srcRect l="8030" t="-160" r="5305" b="9728"/>
          <a:stretch/>
        </p:blipFill>
        <p:spPr>
          <a:xfrm>
            <a:off x="1936890" y="3753241"/>
            <a:ext cx="2628000" cy="182482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890" y="1761002"/>
            <a:ext cx="2628000" cy="1753841"/>
          </a:xfrm>
          <a:prstGeom prst="rect">
            <a:avLst/>
          </a:prstGeom>
        </p:spPr>
      </p:pic>
    </p:spTree>
    <p:extLst>
      <p:ext uri="{BB962C8B-B14F-4D97-AF65-F5344CB8AC3E}">
        <p14:creationId xmlns:p14="http://schemas.microsoft.com/office/powerpoint/2010/main" val="261261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HOW TO GO ON EXCHANGE TO AUAS?</a:t>
            </a:r>
          </a:p>
        </p:txBody>
      </p:sp>
      <p:sp>
        <p:nvSpPr>
          <p:cNvPr id="3" name="Untertitel 2"/>
          <p:cNvSpPr>
            <a:spLocks noGrp="1"/>
          </p:cNvSpPr>
          <p:nvPr>
            <p:ph type="subTitle" idx="1"/>
          </p:nvPr>
        </p:nvSpPr>
        <p:spPr/>
        <p:txBody>
          <a:bodyPr>
            <a:normAutofit fontScale="85000" lnSpcReduction="10000"/>
          </a:bodyPr>
          <a:lstStyle/>
          <a:p>
            <a:r>
              <a:rPr lang="de-DE" dirty="0"/>
              <a:t>Nomination</a:t>
            </a:r>
          </a:p>
        </p:txBody>
      </p:sp>
      <p:sp>
        <p:nvSpPr>
          <p:cNvPr id="4" name="Textplatzhalter 3"/>
          <p:cNvSpPr>
            <a:spLocks noGrp="1"/>
          </p:cNvSpPr>
          <p:nvPr>
            <p:ph type="body" sz="quarter" idx="11"/>
          </p:nvPr>
        </p:nvSpPr>
        <p:spPr/>
        <p:txBody>
          <a:bodyPr/>
          <a:lstStyle/>
          <a:p>
            <a:r>
              <a:rPr lang="en-GB" sz="1700" dirty="0"/>
              <a:t>Letter of Acceptance</a:t>
            </a:r>
          </a:p>
        </p:txBody>
      </p:sp>
      <p:sp>
        <p:nvSpPr>
          <p:cNvPr id="5" name="Textplatzhalter 4"/>
          <p:cNvSpPr>
            <a:spLocks noGrp="1"/>
          </p:cNvSpPr>
          <p:nvPr>
            <p:ph type="body" sz="quarter" idx="10"/>
          </p:nvPr>
        </p:nvSpPr>
        <p:spPr/>
        <p:txBody>
          <a:bodyPr/>
          <a:lstStyle/>
          <a:p>
            <a:r>
              <a:rPr lang="en-GB" dirty="0"/>
              <a:t>by your home university</a:t>
            </a:r>
          </a:p>
        </p:txBody>
      </p:sp>
      <p:sp>
        <p:nvSpPr>
          <p:cNvPr id="6" name="Textplatzhalter 5"/>
          <p:cNvSpPr>
            <a:spLocks noGrp="1"/>
          </p:cNvSpPr>
          <p:nvPr>
            <p:ph type="body" sz="quarter" idx="15"/>
          </p:nvPr>
        </p:nvSpPr>
        <p:spPr/>
        <p:txBody>
          <a:bodyPr/>
          <a:lstStyle/>
          <a:p>
            <a:r>
              <a:rPr lang="de-DE" sz="1700" dirty="0"/>
              <a:t>Arrival</a:t>
            </a:r>
          </a:p>
        </p:txBody>
      </p:sp>
      <p:sp>
        <p:nvSpPr>
          <p:cNvPr id="7" name="Textplatzhalter 6"/>
          <p:cNvSpPr>
            <a:spLocks noGrp="1"/>
          </p:cNvSpPr>
          <p:nvPr>
            <p:ph type="body" sz="quarter" idx="17"/>
          </p:nvPr>
        </p:nvSpPr>
        <p:spPr/>
        <p:txBody>
          <a:bodyPr/>
          <a:lstStyle/>
          <a:p>
            <a:r>
              <a:rPr lang="de-DE" dirty="0">
                <a:hlinkClick r:id="rId2"/>
              </a:rPr>
              <a:t>www.th-ab.de/apply-online</a:t>
            </a:r>
            <a:r>
              <a:rPr lang="de-DE" dirty="0"/>
              <a:t> </a:t>
            </a:r>
          </a:p>
        </p:txBody>
      </p:sp>
      <p:sp>
        <p:nvSpPr>
          <p:cNvPr id="8" name="Textplatzhalter 7"/>
          <p:cNvSpPr>
            <a:spLocks noGrp="1"/>
          </p:cNvSpPr>
          <p:nvPr>
            <p:ph type="body" sz="quarter" idx="18"/>
          </p:nvPr>
        </p:nvSpPr>
        <p:spPr/>
        <p:txBody>
          <a:bodyPr/>
          <a:lstStyle/>
          <a:p>
            <a:r>
              <a:rPr lang="de-DE" sz="1700" dirty="0"/>
              <a:t>Semester Fee</a:t>
            </a:r>
          </a:p>
        </p:txBody>
      </p:sp>
      <p:sp>
        <p:nvSpPr>
          <p:cNvPr id="9" name="Textplatzhalter 8"/>
          <p:cNvSpPr>
            <a:spLocks noGrp="1"/>
          </p:cNvSpPr>
          <p:nvPr>
            <p:ph type="body" sz="quarter" idx="19"/>
          </p:nvPr>
        </p:nvSpPr>
        <p:spPr>
          <a:xfrm>
            <a:off x="5984686" y="2923501"/>
            <a:ext cx="1440000" cy="616447"/>
          </a:xfrm>
        </p:spPr>
        <p:txBody>
          <a:bodyPr/>
          <a:lstStyle/>
          <a:p>
            <a:r>
              <a:rPr lang="en-GB" dirty="0"/>
              <a:t>60 EUR service fee</a:t>
            </a:r>
          </a:p>
        </p:txBody>
      </p:sp>
      <p:sp>
        <p:nvSpPr>
          <p:cNvPr id="10" name="Textplatzhalter 9"/>
          <p:cNvSpPr>
            <a:spLocks noGrp="1"/>
          </p:cNvSpPr>
          <p:nvPr>
            <p:ph type="body" sz="quarter" idx="20"/>
          </p:nvPr>
        </p:nvSpPr>
        <p:spPr/>
        <p:txBody>
          <a:bodyPr/>
          <a:lstStyle/>
          <a:p>
            <a:r>
              <a:rPr lang="de-DE" dirty="0"/>
              <a:t>in Aschaffenburg</a:t>
            </a:r>
          </a:p>
        </p:txBody>
      </p:sp>
      <p:sp>
        <p:nvSpPr>
          <p:cNvPr id="11" name="Textplatzhalter 10"/>
          <p:cNvSpPr>
            <a:spLocks noGrp="1"/>
          </p:cNvSpPr>
          <p:nvPr>
            <p:ph type="body" sz="quarter" idx="21"/>
          </p:nvPr>
        </p:nvSpPr>
        <p:spPr>
          <a:xfrm>
            <a:off x="4493340" y="4246208"/>
            <a:ext cx="1671484" cy="623278"/>
          </a:xfrm>
        </p:spPr>
        <p:txBody>
          <a:bodyPr/>
          <a:lstStyle/>
          <a:p>
            <a:r>
              <a:rPr lang="de-DE" dirty="0">
                <a:sym typeface="Wingdings" panose="05000000000000000000" pitchFamily="2" charset="2"/>
              </a:rPr>
              <a:t> </a:t>
            </a:r>
            <a:r>
              <a:rPr lang="en-GB" dirty="0"/>
              <a:t>Start preparing for your arrival</a:t>
            </a:r>
          </a:p>
        </p:txBody>
      </p:sp>
      <p:sp>
        <p:nvSpPr>
          <p:cNvPr id="12" name="Textplatzhalter 11"/>
          <p:cNvSpPr>
            <a:spLocks noGrp="1"/>
          </p:cNvSpPr>
          <p:nvPr>
            <p:ph type="body" sz="quarter" idx="16"/>
          </p:nvPr>
        </p:nvSpPr>
        <p:spPr/>
        <p:txBody>
          <a:bodyPr/>
          <a:lstStyle/>
          <a:p>
            <a:r>
              <a:rPr lang="en-GB" sz="1700" dirty="0"/>
              <a:t>Application</a:t>
            </a:r>
          </a:p>
        </p:txBody>
      </p:sp>
    </p:spTree>
    <p:extLst>
      <p:ext uri="{BB962C8B-B14F-4D97-AF65-F5344CB8AC3E}">
        <p14:creationId xmlns:p14="http://schemas.microsoft.com/office/powerpoint/2010/main" val="314786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00A14E-CED1-4E3D-A084-8E075E2A50AE}"/>
              </a:ext>
            </a:extLst>
          </p:cNvPr>
          <p:cNvSpPr>
            <a:spLocks noGrp="1"/>
          </p:cNvSpPr>
          <p:nvPr>
            <p:ph type="title"/>
          </p:nvPr>
        </p:nvSpPr>
        <p:spPr/>
        <p:txBody>
          <a:bodyPr>
            <a:normAutofit fontScale="90000"/>
          </a:bodyPr>
          <a:lstStyle/>
          <a:p>
            <a:r>
              <a:rPr lang="de-DE" dirty="0"/>
              <a:t>CONTACT INFORMATION</a:t>
            </a:r>
          </a:p>
        </p:txBody>
      </p:sp>
      <p:sp>
        <p:nvSpPr>
          <p:cNvPr id="14" name="Titel 8">
            <a:extLst>
              <a:ext uri="{FF2B5EF4-FFF2-40B4-BE49-F238E27FC236}">
                <a16:creationId xmlns:a16="http://schemas.microsoft.com/office/drawing/2014/main" id="{D5960B54-5156-46BF-AF37-BCF92A16073E}"/>
              </a:ext>
            </a:extLst>
          </p:cNvPr>
          <p:cNvSpPr txBox="1">
            <a:spLocks/>
          </p:cNvSpPr>
          <p:nvPr/>
        </p:nvSpPr>
        <p:spPr>
          <a:xfrm>
            <a:off x="576000" y="1036015"/>
            <a:ext cx="10515600" cy="427877"/>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rgbClr val="FFFFFF"/>
                </a:solidFill>
                <a:latin typeface="Roboto Medium" panose="02000000000000000000" pitchFamily="2" charset="0"/>
                <a:ea typeface="Roboto Medium" panose="02000000000000000000" pitchFamily="2" charset="0"/>
                <a:cs typeface="+mj-cs"/>
              </a:defRPr>
            </a:lvl1pPr>
          </a:lstStyle>
          <a:p>
            <a:r>
              <a:rPr lang="en-GB" sz="2000" dirty="0">
                <a:solidFill>
                  <a:srgbClr val="142F4E"/>
                </a:solidFill>
              </a:rPr>
              <a:t>Aschaffenburg University of Applied Sciences</a:t>
            </a:r>
            <a:endParaRPr lang="en-GB" sz="2000" i="1" dirty="0">
              <a:solidFill>
                <a:srgbClr val="142F4E"/>
              </a:solidFill>
            </a:endParaRPr>
          </a:p>
        </p:txBody>
      </p:sp>
      <p:sp>
        <p:nvSpPr>
          <p:cNvPr id="18" name="Freeform: Shape 7699">
            <a:extLst>
              <a:ext uri="{FF2B5EF4-FFF2-40B4-BE49-F238E27FC236}">
                <a16:creationId xmlns:a16="http://schemas.microsoft.com/office/drawing/2014/main" id="{DECE58C7-8049-475F-A37D-1C48D9823C43}"/>
              </a:ext>
            </a:extLst>
          </p:cNvPr>
          <p:cNvSpPr/>
          <p:nvPr/>
        </p:nvSpPr>
        <p:spPr>
          <a:xfrm rot="4800">
            <a:off x="1569861" y="2830226"/>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0" name="Rectangle: Rounded Corners 50">
            <a:extLst>
              <a:ext uri="{FF2B5EF4-FFF2-40B4-BE49-F238E27FC236}">
                <a16:creationId xmlns:a16="http://schemas.microsoft.com/office/drawing/2014/main" id="{C333FEB2-CD1F-47CB-92F2-B2CCE5B74843}"/>
              </a:ext>
            </a:extLst>
          </p:cNvPr>
          <p:cNvSpPr/>
          <p:nvPr/>
        </p:nvSpPr>
        <p:spPr>
          <a:xfrm>
            <a:off x="1238624" y="1830383"/>
            <a:ext cx="8649655" cy="4033076"/>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feld 37">
            <a:extLst>
              <a:ext uri="{FF2B5EF4-FFF2-40B4-BE49-F238E27FC236}">
                <a16:creationId xmlns:a16="http://schemas.microsoft.com/office/drawing/2014/main" id="{3E846CC0-03FA-43FE-8DE8-A791EFCA708A}"/>
              </a:ext>
            </a:extLst>
          </p:cNvPr>
          <p:cNvSpPr txBox="1"/>
          <p:nvPr/>
        </p:nvSpPr>
        <p:spPr>
          <a:xfrm>
            <a:off x="1619191" y="2794226"/>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5" name="Rechteck 4"/>
          <p:cNvSpPr/>
          <p:nvPr/>
        </p:nvSpPr>
        <p:spPr>
          <a:xfrm>
            <a:off x="1468388" y="2090330"/>
            <a:ext cx="3812731" cy="3539430"/>
          </a:xfrm>
          <a:prstGeom prst="rect">
            <a:avLst/>
          </a:prstGeom>
        </p:spPr>
        <p:txBody>
          <a:bodyPr wrap="square">
            <a:spAutoFit/>
          </a:bodyPr>
          <a:lstStyle/>
          <a:p>
            <a:r>
              <a:rPr lang="de-DE" sz="1600" b="1" dirty="0">
                <a:latin typeface="Roboto Condensed Light" panose="02000000000000000000" pitchFamily="2" charset="0"/>
                <a:ea typeface="Roboto Condensed Light" panose="02000000000000000000" pitchFamily="2" charset="0"/>
              </a:rPr>
              <a:t>Head </a:t>
            </a:r>
            <a:r>
              <a:rPr lang="de-DE" sz="1600" b="1" dirty="0" err="1">
                <a:latin typeface="Roboto Condensed Light" panose="02000000000000000000" pitchFamily="2" charset="0"/>
                <a:ea typeface="Roboto Condensed Light" panose="02000000000000000000" pitchFamily="2" charset="0"/>
              </a:rPr>
              <a:t>of</a:t>
            </a:r>
            <a:r>
              <a:rPr lang="de-DE" sz="1600" b="1" dirty="0">
                <a:latin typeface="Roboto Condensed Light" panose="02000000000000000000" pitchFamily="2" charset="0"/>
                <a:ea typeface="Roboto Condensed Light" panose="02000000000000000000" pitchFamily="2" charset="0"/>
              </a:rPr>
              <a:t> International &amp; Career Office</a:t>
            </a:r>
          </a:p>
          <a:p>
            <a:r>
              <a:rPr lang="de-DE" sz="1600" dirty="0">
                <a:latin typeface="Roboto Condensed Light" panose="02000000000000000000" pitchFamily="2" charset="0"/>
                <a:ea typeface="Roboto Condensed Light" panose="02000000000000000000" pitchFamily="2" charset="0"/>
              </a:rPr>
              <a:t>Ernst Schulten</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ernst.schulten@th-ab.de</a:t>
            </a:r>
          </a:p>
          <a:p>
            <a:r>
              <a:rPr lang="de-DE" sz="1600" dirty="0">
                <a:latin typeface="Roboto Condensed Light" panose="02000000000000000000" pitchFamily="2" charset="0"/>
                <a:ea typeface="Roboto Condensed Light" panose="02000000000000000000" pitchFamily="2" charset="0"/>
              </a:rPr>
              <a:t>	</a:t>
            </a:r>
          </a:p>
          <a:p>
            <a:pPr lvl="1"/>
            <a:r>
              <a:rPr lang="de-DE" sz="1600" dirty="0">
                <a:latin typeface="Roboto Condensed Light" panose="02000000000000000000" pitchFamily="2" charset="0"/>
                <a:ea typeface="Roboto Condensed Light" panose="02000000000000000000" pitchFamily="2" charset="0"/>
              </a:rPr>
              <a:t>+ 49 6021 / 4206-714</a:t>
            </a:r>
          </a:p>
          <a:p>
            <a:endParaRPr lang="de-DE" sz="1600" dirty="0">
              <a:latin typeface="Roboto Condensed Light" panose="02000000000000000000" pitchFamily="2" charset="0"/>
              <a:ea typeface="Roboto Condensed Light" panose="02000000000000000000" pitchFamily="2" charset="0"/>
            </a:endParaRPr>
          </a:p>
          <a:p>
            <a:endParaRPr lang="de-DE" sz="1600" dirty="0">
              <a:latin typeface="Roboto Condensed Light" panose="02000000000000000000" pitchFamily="2" charset="0"/>
              <a:ea typeface="Roboto Condensed Light" panose="02000000000000000000" pitchFamily="2" charset="0"/>
            </a:endParaRPr>
          </a:p>
          <a:p>
            <a:r>
              <a:rPr lang="en-GB" sz="1600" b="1" dirty="0">
                <a:latin typeface="Roboto Condensed Light" panose="02000000000000000000" pitchFamily="2" charset="0"/>
                <a:ea typeface="Roboto Condensed Light" panose="02000000000000000000" pitchFamily="2" charset="0"/>
              </a:rPr>
              <a:t>Incoming Coordinators</a:t>
            </a:r>
          </a:p>
          <a:p>
            <a:r>
              <a:rPr lang="de-DE" sz="1600" dirty="0">
                <a:latin typeface="Roboto Condensed Light" panose="02000000000000000000" pitchFamily="2" charset="0"/>
                <a:ea typeface="Roboto Condensed Light" panose="02000000000000000000" pitchFamily="2" charset="0"/>
              </a:rPr>
              <a:t>Romy Stein, Julian Meilinger</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incoming@th-ab.de</a:t>
            </a:r>
          </a:p>
          <a:p>
            <a:pPr lvl="1"/>
            <a:endParaRPr lang="de-DE" sz="1600" dirty="0">
              <a:latin typeface="Roboto Condensed Light" panose="02000000000000000000" pitchFamily="2" charset="0"/>
              <a:ea typeface="Roboto Condensed Light" panose="02000000000000000000" pitchFamily="2" charset="0"/>
            </a:endParaRPr>
          </a:p>
          <a:p>
            <a:pPr lvl="1"/>
            <a:r>
              <a:rPr lang="en-US" sz="1600" dirty="0">
                <a:latin typeface="Roboto Condensed Light" panose="02000000000000000000" pitchFamily="2" charset="0"/>
                <a:ea typeface="Roboto Condensed Light" panose="02000000000000000000" pitchFamily="2" charset="0"/>
              </a:rPr>
              <a:t>+ 49 6021 / 4206-850</a:t>
            </a:r>
          </a:p>
        </p:txBody>
      </p:sp>
      <p:sp>
        <p:nvSpPr>
          <p:cNvPr id="7" name="Rechteck 6"/>
          <p:cNvSpPr/>
          <p:nvPr/>
        </p:nvSpPr>
        <p:spPr>
          <a:xfrm>
            <a:off x="5985534" y="2090330"/>
            <a:ext cx="4415766" cy="3539430"/>
          </a:xfrm>
          <a:prstGeom prst="rect">
            <a:avLst/>
          </a:prstGeom>
        </p:spPr>
        <p:txBody>
          <a:bodyPr wrap="square">
            <a:spAutoFit/>
          </a:bodyPr>
          <a:lstStyle/>
          <a:p>
            <a:r>
              <a:rPr lang="en-GB" sz="1600" b="1" dirty="0">
                <a:latin typeface="Roboto Condensed Light" panose="02000000000000000000" pitchFamily="2" charset="0"/>
                <a:ea typeface="Roboto Condensed Light" panose="02000000000000000000" pitchFamily="2" charset="0"/>
              </a:rPr>
              <a:t>Erasmus+ Institutional Coordinator</a:t>
            </a:r>
          </a:p>
          <a:p>
            <a:r>
              <a:rPr lang="de-DE" sz="1600" dirty="0">
                <a:latin typeface="Roboto Condensed Light" panose="02000000000000000000" pitchFamily="2" charset="0"/>
                <a:ea typeface="Roboto Condensed Light" panose="02000000000000000000" pitchFamily="2" charset="0"/>
              </a:rPr>
              <a:t>Maique Gaspar Dos Santos, Nina Parche</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erasmus@th-ab.de</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+ 49 6021 / 4206-697 </a:t>
            </a:r>
            <a:r>
              <a:rPr lang="de-DE" sz="1600" dirty="0" err="1">
                <a:latin typeface="Roboto Condensed Light" panose="02000000000000000000" pitchFamily="2" charset="0"/>
                <a:ea typeface="Roboto Condensed Light" panose="02000000000000000000" pitchFamily="2" charset="0"/>
              </a:rPr>
              <a:t>or</a:t>
            </a:r>
            <a:r>
              <a:rPr lang="de-DE" sz="1600" dirty="0">
                <a:latin typeface="Roboto Condensed Light" panose="02000000000000000000" pitchFamily="2" charset="0"/>
                <a:ea typeface="Roboto Condensed Light" panose="02000000000000000000" pitchFamily="2" charset="0"/>
              </a:rPr>
              <a:t> -743</a:t>
            </a:r>
          </a:p>
          <a:p>
            <a:endParaRPr lang="de-DE" sz="1600" dirty="0">
              <a:latin typeface="Roboto Condensed Light" panose="02000000000000000000" pitchFamily="2" charset="0"/>
              <a:ea typeface="Roboto Condensed Light" panose="02000000000000000000" pitchFamily="2" charset="0"/>
            </a:endParaRPr>
          </a:p>
          <a:p>
            <a:endParaRPr lang="de-DE" sz="1600" dirty="0">
              <a:latin typeface="Roboto Condensed Light" panose="02000000000000000000" pitchFamily="2" charset="0"/>
              <a:ea typeface="Roboto Condensed Light" panose="02000000000000000000" pitchFamily="2" charset="0"/>
            </a:endParaRPr>
          </a:p>
          <a:p>
            <a:r>
              <a:rPr lang="en-GB" sz="1600" b="1" dirty="0">
                <a:latin typeface="Roboto Condensed Light" panose="02000000000000000000" pitchFamily="2" charset="0"/>
                <a:ea typeface="Roboto Condensed Light" panose="02000000000000000000" pitchFamily="2" charset="0"/>
              </a:rPr>
              <a:t>Outgoing Coordinators</a:t>
            </a:r>
          </a:p>
          <a:p>
            <a:r>
              <a:rPr lang="de-DE" sz="1600" dirty="0">
                <a:latin typeface="Roboto Condensed Light" panose="02000000000000000000" pitchFamily="2" charset="0"/>
                <a:ea typeface="Roboto Condensed Light" panose="02000000000000000000" pitchFamily="2" charset="0"/>
              </a:rPr>
              <a:t>Jessica Albert, Bettina Arnold</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international@th-ab.de</a:t>
            </a:r>
          </a:p>
          <a:p>
            <a:pPr lvl="1"/>
            <a:endParaRPr lang="de-DE" sz="1600" dirty="0">
              <a:latin typeface="Roboto Condensed Light" panose="02000000000000000000" pitchFamily="2" charset="0"/>
              <a:ea typeface="Roboto Condensed Light" panose="02000000000000000000" pitchFamily="2" charset="0"/>
            </a:endParaRPr>
          </a:p>
          <a:p>
            <a:pPr lvl="1"/>
            <a:r>
              <a:rPr lang="en-US" sz="1600" dirty="0">
                <a:latin typeface="Roboto Condensed Light" panose="02000000000000000000" pitchFamily="2" charset="0"/>
                <a:ea typeface="Roboto Condensed Light" panose="02000000000000000000" pitchFamily="2" charset="0"/>
              </a:rPr>
              <a:t>+ 49 6021 / 4206 - 742 or -741</a:t>
            </a:r>
            <a:endParaRPr lang="de-DE" sz="1600" dirty="0">
              <a:latin typeface="Roboto Condensed Light" panose="02000000000000000000" pitchFamily="2" charset="0"/>
              <a:ea typeface="Roboto Condensed Light" panose="02000000000000000000" pitchFamily="2" charset="0"/>
            </a:endParaRPr>
          </a:p>
        </p:txBody>
      </p:sp>
      <p:sp>
        <p:nvSpPr>
          <p:cNvPr id="22" name="Freeform: Shape 7696">
            <a:extLst>
              <a:ext uri="{FF2B5EF4-FFF2-40B4-BE49-F238E27FC236}">
                <a16:creationId xmlns:a16="http://schemas.microsoft.com/office/drawing/2014/main" id="{36D68580-01C5-49D4-9015-F2FE8597CD16}"/>
              </a:ext>
            </a:extLst>
          </p:cNvPr>
          <p:cNvSpPr/>
          <p:nvPr/>
        </p:nvSpPr>
        <p:spPr>
          <a:xfrm rot="4800">
            <a:off x="1569860" y="3290243"/>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23" name="Grafik 22">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9555" y="3380565"/>
            <a:ext cx="180000" cy="179355"/>
          </a:xfrm>
          <a:prstGeom prst="rect">
            <a:avLst/>
          </a:prstGeom>
        </p:spPr>
      </p:pic>
      <p:sp>
        <p:nvSpPr>
          <p:cNvPr id="24" name="Freeform: Shape 7699">
            <a:extLst>
              <a:ext uri="{FF2B5EF4-FFF2-40B4-BE49-F238E27FC236}">
                <a16:creationId xmlns:a16="http://schemas.microsoft.com/office/drawing/2014/main" id="{DECE58C7-8049-475F-A37D-1C48D9823C43}"/>
              </a:ext>
            </a:extLst>
          </p:cNvPr>
          <p:cNvSpPr/>
          <p:nvPr/>
        </p:nvSpPr>
        <p:spPr>
          <a:xfrm rot="4800">
            <a:off x="1569861" y="4760463"/>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5" name="Textfeld 24">
            <a:extLst>
              <a:ext uri="{FF2B5EF4-FFF2-40B4-BE49-F238E27FC236}">
                <a16:creationId xmlns:a16="http://schemas.microsoft.com/office/drawing/2014/main" id="{3E846CC0-03FA-43FE-8DE8-A791EFCA708A}"/>
              </a:ext>
            </a:extLst>
          </p:cNvPr>
          <p:cNvSpPr txBox="1"/>
          <p:nvPr/>
        </p:nvSpPr>
        <p:spPr>
          <a:xfrm>
            <a:off x="1619191" y="4724463"/>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26" name="Freeform: Shape 7696">
            <a:extLst>
              <a:ext uri="{FF2B5EF4-FFF2-40B4-BE49-F238E27FC236}">
                <a16:creationId xmlns:a16="http://schemas.microsoft.com/office/drawing/2014/main" id="{36D68580-01C5-49D4-9015-F2FE8597CD16}"/>
              </a:ext>
            </a:extLst>
          </p:cNvPr>
          <p:cNvSpPr/>
          <p:nvPr/>
        </p:nvSpPr>
        <p:spPr>
          <a:xfrm rot="4800">
            <a:off x="1569860" y="5220480"/>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27" name="Grafik 26">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9555" y="5310802"/>
            <a:ext cx="180000" cy="179355"/>
          </a:xfrm>
          <a:prstGeom prst="rect">
            <a:avLst/>
          </a:prstGeom>
        </p:spPr>
      </p:pic>
      <p:sp>
        <p:nvSpPr>
          <p:cNvPr id="28" name="Freeform: Shape 7699">
            <a:extLst>
              <a:ext uri="{FF2B5EF4-FFF2-40B4-BE49-F238E27FC236}">
                <a16:creationId xmlns:a16="http://schemas.microsoft.com/office/drawing/2014/main" id="{DECE58C7-8049-475F-A37D-1C48D9823C43}"/>
              </a:ext>
            </a:extLst>
          </p:cNvPr>
          <p:cNvSpPr/>
          <p:nvPr/>
        </p:nvSpPr>
        <p:spPr>
          <a:xfrm rot="4800">
            <a:off x="6084711" y="2830226"/>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9" name="Textfeld 28">
            <a:extLst>
              <a:ext uri="{FF2B5EF4-FFF2-40B4-BE49-F238E27FC236}">
                <a16:creationId xmlns:a16="http://schemas.microsoft.com/office/drawing/2014/main" id="{3E846CC0-03FA-43FE-8DE8-A791EFCA708A}"/>
              </a:ext>
            </a:extLst>
          </p:cNvPr>
          <p:cNvSpPr txBox="1"/>
          <p:nvPr/>
        </p:nvSpPr>
        <p:spPr>
          <a:xfrm>
            <a:off x="6134041" y="2794226"/>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30" name="Freeform: Shape 7696">
            <a:extLst>
              <a:ext uri="{FF2B5EF4-FFF2-40B4-BE49-F238E27FC236}">
                <a16:creationId xmlns:a16="http://schemas.microsoft.com/office/drawing/2014/main" id="{36D68580-01C5-49D4-9015-F2FE8597CD16}"/>
              </a:ext>
            </a:extLst>
          </p:cNvPr>
          <p:cNvSpPr/>
          <p:nvPr/>
        </p:nvSpPr>
        <p:spPr>
          <a:xfrm rot="4800">
            <a:off x="6084710" y="3290243"/>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31" name="Grafik 30">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405" y="3380565"/>
            <a:ext cx="180000" cy="179355"/>
          </a:xfrm>
          <a:prstGeom prst="rect">
            <a:avLst/>
          </a:prstGeom>
        </p:spPr>
      </p:pic>
      <p:sp>
        <p:nvSpPr>
          <p:cNvPr id="32" name="Freeform: Shape 7699">
            <a:extLst>
              <a:ext uri="{FF2B5EF4-FFF2-40B4-BE49-F238E27FC236}">
                <a16:creationId xmlns:a16="http://schemas.microsoft.com/office/drawing/2014/main" id="{DECE58C7-8049-475F-A37D-1C48D9823C43}"/>
              </a:ext>
            </a:extLst>
          </p:cNvPr>
          <p:cNvSpPr/>
          <p:nvPr/>
        </p:nvSpPr>
        <p:spPr>
          <a:xfrm rot="4800">
            <a:off x="6084711" y="4760463"/>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33" name="Textfeld 32">
            <a:extLst>
              <a:ext uri="{FF2B5EF4-FFF2-40B4-BE49-F238E27FC236}">
                <a16:creationId xmlns:a16="http://schemas.microsoft.com/office/drawing/2014/main" id="{3E846CC0-03FA-43FE-8DE8-A791EFCA708A}"/>
              </a:ext>
            </a:extLst>
          </p:cNvPr>
          <p:cNvSpPr txBox="1"/>
          <p:nvPr/>
        </p:nvSpPr>
        <p:spPr>
          <a:xfrm>
            <a:off x="6134041" y="4724463"/>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35" name="Freeform: Shape 7696">
            <a:extLst>
              <a:ext uri="{FF2B5EF4-FFF2-40B4-BE49-F238E27FC236}">
                <a16:creationId xmlns:a16="http://schemas.microsoft.com/office/drawing/2014/main" id="{36D68580-01C5-49D4-9015-F2FE8597CD16}"/>
              </a:ext>
            </a:extLst>
          </p:cNvPr>
          <p:cNvSpPr/>
          <p:nvPr/>
        </p:nvSpPr>
        <p:spPr>
          <a:xfrm rot="4800">
            <a:off x="6084710" y="5220480"/>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37" name="Grafik 36">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405" y="5310802"/>
            <a:ext cx="180000" cy="179355"/>
          </a:xfrm>
          <a:prstGeom prst="rect">
            <a:avLst/>
          </a:prstGeom>
        </p:spPr>
      </p:pic>
    </p:spTree>
    <p:extLst>
      <p:ext uri="{BB962C8B-B14F-4D97-AF65-F5344CB8AC3E}">
        <p14:creationId xmlns:p14="http://schemas.microsoft.com/office/powerpoint/2010/main" val="296397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BC869-124E-4848-B88D-C2E442B68905}"/>
              </a:ext>
            </a:extLst>
          </p:cNvPr>
          <p:cNvSpPr>
            <a:spLocks noGrp="1"/>
          </p:cNvSpPr>
          <p:nvPr>
            <p:ph type="title"/>
          </p:nvPr>
        </p:nvSpPr>
        <p:spPr/>
        <p:txBody>
          <a:bodyPr/>
          <a:lstStyle/>
          <a:p>
            <a:r>
              <a:rPr lang="de-DE" dirty="0" err="1"/>
              <a:t>Thank</a:t>
            </a:r>
            <a:r>
              <a:rPr lang="de-DE" dirty="0"/>
              <a:t> </a:t>
            </a:r>
            <a:r>
              <a:rPr lang="de-DE" dirty="0" err="1"/>
              <a:t>you</a:t>
            </a:r>
            <a:r>
              <a:rPr lang="de-DE" dirty="0"/>
              <a:t>.</a:t>
            </a:r>
          </a:p>
        </p:txBody>
      </p:sp>
      <p:sp>
        <p:nvSpPr>
          <p:cNvPr id="3" name="Textplatzhalter 2">
            <a:extLst>
              <a:ext uri="{FF2B5EF4-FFF2-40B4-BE49-F238E27FC236}">
                <a16:creationId xmlns:a16="http://schemas.microsoft.com/office/drawing/2014/main" id="{5297F327-0614-4FC3-B8F6-0D94D6B44C19}"/>
              </a:ext>
            </a:extLst>
          </p:cNvPr>
          <p:cNvSpPr>
            <a:spLocks noGrp="1"/>
          </p:cNvSpPr>
          <p:nvPr>
            <p:ph type="body" sz="quarter" idx="10"/>
          </p:nvPr>
        </p:nvSpPr>
        <p:spPr/>
        <p:txBody>
          <a:bodyPr/>
          <a:lstStyle/>
          <a:p>
            <a:r>
              <a:rPr lang="de-DE" dirty="0" err="1"/>
              <a:t>We</a:t>
            </a:r>
            <a:r>
              <a:rPr lang="de-DE" dirty="0"/>
              <a:t> </a:t>
            </a:r>
            <a:r>
              <a:rPr lang="de-DE" dirty="0" err="1"/>
              <a:t>would</a:t>
            </a:r>
            <a:r>
              <a:rPr lang="de-DE" dirty="0"/>
              <a:t> be happy </a:t>
            </a:r>
            <a:r>
              <a:rPr lang="de-DE" dirty="0" err="1"/>
              <a:t>to</a:t>
            </a:r>
            <a:r>
              <a:rPr lang="de-DE" dirty="0"/>
              <a:t> </a:t>
            </a:r>
            <a:r>
              <a:rPr lang="de-DE" dirty="0" err="1"/>
              <a:t>answer</a:t>
            </a:r>
            <a:r>
              <a:rPr lang="de-DE" dirty="0"/>
              <a:t> </a:t>
            </a:r>
            <a:r>
              <a:rPr lang="de-DE" dirty="0" err="1"/>
              <a:t>them</a:t>
            </a:r>
            <a:r>
              <a:rPr lang="de-DE" dirty="0"/>
              <a:t>.</a:t>
            </a:r>
          </a:p>
        </p:txBody>
      </p:sp>
      <p:sp>
        <p:nvSpPr>
          <p:cNvPr id="4" name="Untertitel 3">
            <a:extLst>
              <a:ext uri="{FF2B5EF4-FFF2-40B4-BE49-F238E27FC236}">
                <a16:creationId xmlns:a16="http://schemas.microsoft.com/office/drawing/2014/main" id="{FEB4367E-98B8-466A-9BEA-917D49E27C90}"/>
              </a:ext>
            </a:extLst>
          </p:cNvPr>
          <p:cNvSpPr>
            <a:spLocks noGrp="1"/>
          </p:cNvSpPr>
          <p:nvPr>
            <p:ph type="subTitle" idx="1"/>
          </p:nvPr>
        </p:nvSpPr>
        <p:spPr/>
        <p:txBody>
          <a:bodyPr/>
          <a:lstStyle/>
          <a:p>
            <a:r>
              <a:rPr lang="de-DE" dirty="0" err="1">
                <a:solidFill>
                  <a:srgbClr val="FFFFFF"/>
                </a:solidFill>
              </a:rPr>
              <a:t>Any</a:t>
            </a:r>
            <a:r>
              <a:rPr lang="de-DE" dirty="0">
                <a:solidFill>
                  <a:srgbClr val="FFFFFF"/>
                </a:solidFill>
              </a:rPr>
              <a:t> </a:t>
            </a:r>
            <a:r>
              <a:rPr lang="de-DE" dirty="0" err="1">
                <a:solidFill>
                  <a:srgbClr val="FFFFFF"/>
                </a:solidFill>
              </a:rPr>
              <a:t>questions</a:t>
            </a:r>
            <a:r>
              <a:rPr lang="de-DE" dirty="0">
                <a:solidFill>
                  <a:srgbClr val="FFFFFF"/>
                </a:solidFill>
              </a:rPr>
              <a:t>?</a:t>
            </a:r>
          </a:p>
        </p:txBody>
      </p:sp>
    </p:spTree>
    <p:extLst>
      <p:ext uri="{BB962C8B-B14F-4D97-AF65-F5344CB8AC3E}">
        <p14:creationId xmlns:p14="http://schemas.microsoft.com/office/powerpoint/2010/main" val="19841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FACTS AND FIGURES</a:t>
            </a:r>
          </a:p>
        </p:txBody>
      </p:sp>
      <p:pic>
        <p:nvPicPr>
          <p:cNvPr id="4" name="Bildplatzhalt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911" b="14911"/>
          <a:stretch>
            <a:fillRect/>
          </a:stretch>
        </p:blipFill>
        <p:spPr/>
      </p:pic>
    </p:spTree>
    <p:extLst>
      <p:ext uri="{BB962C8B-B14F-4D97-AF65-F5344CB8AC3E}">
        <p14:creationId xmlns:p14="http://schemas.microsoft.com/office/powerpoint/2010/main" val="89302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1443360" y="1682848"/>
            <a:ext cx="8886825" cy="3908534"/>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a:t>WHERE IS ASCHAFFENBURG LOCATED?</a:t>
            </a:r>
          </a:p>
        </p:txBody>
      </p:sp>
      <p:sp>
        <p:nvSpPr>
          <p:cNvPr id="3" name="Textfeld 2"/>
          <p:cNvSpPr txBox="1"/>
          <p:nvPr/>
        </p:nvSpPr>
        <p:spPr>
          <a:xfrm>
            <a:off x="4836696" y="2403225"/>
            <a:ext cx="4872788"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Approx. 70,000 inhabitants</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Located in Central Germany, in Lower Franconia / Bavaria</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40 km to Frankfurt/Main</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350 km to Munich</a:t>
            </a:r>
          </a:p>
          <a:p>
            <a:pPr marL="285750" indent="-285750">
              <a:buFont typeface="Arial" panose="020B0604020202020204" pitchFamily="34" charset="0"/>
              <a:buChar char="•"/>
            </a:pPr>
            <a:endParaRPr lang="en-US" sz="1600" dirty="0">
              <a:latin typeface="Roboto Condensed" panose="02000000000000000000" pitchFamily="2" charset="0"/>
              <a:ea typeface="Roboto Condensed" panose="02000000000000000000" pitchFamily="2" charset="0"/>
            </a:endParaRPr>
          </a:p>
        </p:txBody>
      </p:sp>
      <p:grpSp>
        <p:nvGrpSpPr>
          <p:cNvPr id="4" name="Gruppieren 3"/>
          <p:cNvGrpSpPr>
            <a:grpSpLocks noChangeAspect="1"/>
          </p:cNvGrpSpPr>
          <p:nvPr/>
        </p:nvGrpSpPr>
        <p:grpSpPr bwMode="auto">
          <a:xfrm>
            <a:off x="509653" y="1463007"/>
            <a:ext cx="3564000" cy="4751420"/>
            <a:chOff x="-1191461" y="1439687"/>
            <a:chExt cx="3996489" cy="5328000"/>
          </a:xfrm>
        </p:grpSpPr>
        <p:pic>
          <p:nvPicPr>
            <p:cNvPr id="5" name="Picture 15" descr="Q:\Oeffentlichkeit\Bilder\Fotolia_33392903_Subscription_mit Copyright Tristan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61" y="1439687"/>
              <a:ext cx="399648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3"/>
            <p:cNvSpPr txBox="1">
              <a:spLocks noChangeArrowheads="1"/>
            </p:cNvSpPr>
            <p:nvPr/>
          </p:nvSpPr>
          <p:spPr bwMode="auto">
            <a:xfrm>
              <a:off x="262923" y="4737914"/>
              <a:ext cx="1401096" cy="3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Aschaffenburg</a:t>
              </a:r>
            </a:p>
          </p:txBody>
        </p:sp>
      </p:grpSp>
      <p:sp>
        <p:nvSpPr>
          <p:cNvPr id="7" name="Textfeld 3"/>
          <p:cNvSpPr txBox="1">
            <a:spLocks noChangeArrowheads="1"/>
          </p:cNvSpPr>
          <p:nvPr/>
        </p:nvSpPr>
        <p:spPr bwMode="auto">
          <a:xfrm>
            <a:off x="953037" y="4146938"/>
            <a:ext cx="980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Frankfurt</a:t>
            </a:r>
            <a:r>
              <a:rPr lang="de-DE" altLang="de-DE" sz="1200" dirty="0">
                <a:solidFill>
                  <a:srgbClr val="002B6A"/>
                </a:solidFill>
                <a:latin typeface="Roboto Condensed Light" panose="02000000000000000000" pitchFamily="2" charset="0"/>
                <a:ea typeface="Roboto Condensed Light" panose="02000000000000000000" pitchFamily="2" charset="0"/>
              </a:rPr>
              <a:t> </a:t>
            </a:r>
          </a:p>
        </p:txBody>
      </p:sp>
      <p:sp>
        <p:nvSpPr>
          <p:cNvPr id="8" name="Ellipse 1"/>
          <p:cNvSpPr>
            <a:spLocks noChangeArrowheads="1"/>
          </p:cNvSpPr>
          <p:nvPr/>
        </p:nvSpPr>
        <p:spPr bwMode="auto">
          <a:xfrm>
            <a:off x="1658623" y="4367717"/>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dirty="0">
              <a:latin typeface="Arial" panose="020B0604020202020204" pitchFamily="34" charset="0"/>
            </a:endParaRPr>
          </a:p>
        </p:txBody>
      </p:sp>
      <p:sp>
        <p:nvSpPr>
          <p:cNvPr id="9" name="Ellipse 1"/>
          <p:cNvSpPr>
            <a:spLocks noChangeArrowheads="1"/>
          </p:cNvSpPr>
          <p:nvPr/>
        </p:nvSpPr>
        <p:spPr bwMode="auto">
          <a:xfrm>
            <a:off x="3314143" y="2882381"/>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dirty="0">
              <a:latin typeface="Arial" panose="020B0604020202020204" pitchFamily="34" charset="0"/>
            </a:endParaRPr>
          </a:p>
        </p:txBody>
      </p:sp>
      <p:sp>
        <p:nvSpPr>
          <p:cNvPr id="10" name="Ellipse 1"/>
          <p:cNvSpPr>
            <a:spLocks noChangeArrowheads="1"/>
          </p:cNvSpPr>
          <p:nvPr/>
        </p:nvSpPr>
        <p:spPr bwMode="auto">
          <a:xfrm>
            <a:off x="2723840" y="5562709"/>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dirty="0">
              <a:latin typeface="Arial" panose="020B0604020202020204" pitchFamily="34" charset="0"/>
            </a:endParaRPr>
          </a:p>
        </p:txBody>
      </p:sp>
      <p:sp>
        <p:nvSpPr>
          <p:cNvPr id="11" name="Textfeld 3"/>
          <p:cNvSpPr txBox="1">
            <a:spLocks noChangeArrowheads="1"/>
          </p:cNvSpPr>
          <p:nvPr/>
        </p:nvSpPr>
        <p:spPr bwMode="auto">
          <a:xfrm>
            <a:off x="3332921" y="2988569"/>
            <a:ext cx="661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Berlin </a:t>
            </a:r>
          </a:p>
        </p:txBody>
      </p:sp>
      <p:sp>
        <p:nvSpPr>
          <p:cNvPr id="12" name="Textfeld 3"/>
          <p:cNvSpPr txBox="1">
            <a:spLocks noChangeArrowheads="1"/>
          </p:cNvSpPr>
          <p:nvPr/>
        </p:nvSpPr>
        <p:spPr bwMode="auto">
          <a:xfrm>
            <a:off x="2751373" y="5313669"/>
            <a:ext cx="1243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err="1">
                <a:solidFill>
                  <a:srgbClr val="002B6A"/>
                </a:solidFill>
                <a:latin typeface="Roboto Condensed Light" panose="02000000000000000000" pitchFamily="2" charset="0"/>
                <a:ea typeface="Roboto Condensed Light" panose="02000000000000000000" pitchFamily="2" charset="0"/>
              </a:rPr>
              <a:t>Munich</a:t>
            </a:r>
            <a:endParaRPr lang="de-DE" altLang="de-DE" sz="1400" dirty="0">
              <a:solidFill>
                <a:srgbClr val="002B6A"/>
              </a:solidFill>
              <a:latin typeface="Roboto Condensed Light" panose="02000000000000000000" pitchFamily="2" charset="0"/>
              <a:ea typeface="Roboto Condensed Light" panose="02000000000000000000" pitchFamily="2" charset="0"/>
            </a:endParaRPr>
          </a:p>
        </p:txBody>
      </p:sp>
      <p:sp>
        <p:nvSpPr>
          <p:cNvPr id="13" name="Ellipse 1"/>
          <p:cNvSpPr>
            <a:spLocks noChangeArrowheads="1"/>
          </p:cNvSpPr>
          <p:nvPr/>
        </p:nvSpPr>
        <p:spPr bwMode="auto">
          <a:xfrm>
            <a:off x="1747910" y="4434876"/>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a:latin typeface="Arial" panose="020B0604020202020204" pitchFamily="34" charset="0"/>
            </a:endParaRPr>
          </a:p>
        </p:txBody>
      </p:sp>
    </p:spTree>
    <p:extLst>
      <p:ext uri="{BB962C8B-B14F-4D97-AF65-F5344CB8AC3E}">
        <p14:creationId xmlns:p14="http://schemas.microsoft.com/office/powerpoint/2010/main" val="311313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ASCHAFFENBURG UNIVERSITY OF APPLIED SCIENCES</a:t>
            </a:r>
          </a:p>
        </p:txBody>
      </p:sp>
      <p:sp>
        <p:nvSpPr>
          <p:cNvPr id="3" name="Abgerundetes Rechteck 2"/>
          <p:cNvSpPr/>
          <p:nvPr/>
        </p:nvSpPr>
        <p:spPr>
          <a:xfrm>
            <a:off x="648188" y="1517467"/>
            <a:ext cx="10515600" cy="462798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platzhalter 2"/>
          <p:cNvSpPr txBox="1">
            <a:spLocks/>
          </p:cNvSpPr>
          <p:nvPr/>
        </p:nvSpPr>
        <p:spPr>
          <a:xfrm>
            <a:off x="1076325" y="1914525"/>
            <a:ext cx="4096539" cy="37769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343434"/>
                </a:solidFill>
              </a:rPr>
              <a:t>Start of lectures in October 1995</a:t>
            </a:r>
          </a:p>
          <a:p>
            <a:pPr>
              <a:lnSpc>
                <a:spcPct val="100000"/>
              </a:lnSpc>
              <a:spcBef>
                <a:spcPts val="0"/>
              </a:spcBef>
            </a:pPr>
            <a:endParaRPr lang="en-GB" sz="2000" dirty="0">
              <a:solidFill>
                <a:srgbClr val="343434"/>
              </a:solidFill>
            </a:endParaRPr>
          </a:p>
          <a:p>
            <a:pPr>
              <a:lnSpc>
                <a:spcPct val="100000"/>
              </a:lnSpc>
              <a:spcBef>
                <a:spcPts val="0"/>
              </a:spcBef>
            </a:pPr>
            <a:r>
              <a:rPr lang="en-GB" sz="2000" dirty="0">
                <a:solidFill>
                  <a:srgbClr val="343434"/>
                </a:solidFill>
              </a:rPr>
              <a:t>Currently approx. 3,600 students</a:t>
            </a:r>
          </a:p>
          <a:p>
            <a:pPr>
              <a:lnSpc>
                <a:spcPct val="100000"/>
              </a:lnSpc>
              <a:spcBef>
                <a:spcPts val="0"/>
              </a:spcBef>
            </a:pPr>
            <a:endParaRPr lang="en-GB" sz="2000" dirty="0">
              <a:solidFill>
                <a:srgbClr val="343434"/>
              </a:solidFill>
            </a:endParaRPr>
          </a:p>
          <a:p>
            <a:pPr>
              <a:lnSpc>
                <a:spcPct val="100000"/>
              </a:lnSpc>
              <a:spcBef>
                <a:spcPts val="0"/>
              </a:spcBef>
            </a:pPr>
            <a:r>
              <a:rPr lang="en-GB" sz="2000" dirty="0" err="1">
                <a:solidFill>
                  <a:srgbClr val="343434"/>
                </a:solidFill>
              </a:rPr>
              <a:t>Technische</a:t>
            </a:r>
            <a:r>
              <a:rPr lang="en-GB" sz="2000" dirty="0">
                <a:solidFill>
                  <a:srgbClr val="343434"/>
                </a:solidFill>
              </a:rPr>
              <a:t> </a:t>
            </a:r>
            <a:r>
              <a:rPr lang="en-GB" sz="2000" dirty="0" err="1">
                <a:solidFill>
                  <a:srgbClr val="343434"/>
                </a:solidFill>
              </a:rPr>
              <a:t>Hochschule</a:t>
            </a:r>
            <a:r>
              <a:rPr lang="en-GB" sz="2000" dirty="0">
                <a:solidFill>
                  <a:srgbClr val="343434"/>
                </a:solidFill>
              </a:rPr>
              <a:t> Aschaffenburg since March 2019</a:t>
            </a:r>
          </a:p>
          <a:p>
            <a:pPr>
              <a:lnSpc>
                <a:spcPct val="100000"/>
              </a:lnSpc>
              <a:spcBef>
                <a:spcPts val="0"/>
              </a:spcBef>
            </a:pPr>
            <a:endParaRPr lang="en-GB" sz="2000" dirty="0">
              <a:solidFill>
                <a:srgbClr val="343434"/>
              </a:solidFill>
            </a:endParaRPr>
          </a:p>
          <a:p>
            <a:pPr marL="817200" lvl="1" indent="-360000">
              <a:lnSpc>
                <a:spcPct val="100000"/>
              </a:lnSpc>
              <a:spcBef>
                <a:spcPts val="0"/>
              </a:spcBef>
              <a:buFont typeface="Symbol" panose="05050102010706020507" pitchFamily="18" charset="2"/>
              <a:buChar char=""/>
            </a:pPr>
            <a:r>
              <a:rPr lang="en-GB" sz="1600" dirty="0">
                <a:solidFill>
                  <a:srgbClr val="343434"/>
                </a:solidFill>
                <a:sym typeface="Wingdings" panose="05000000000000000000" pitchFamily="2" charset="2"/>
              </a:rPr>
              <a:t>The designation „Technical University of Applied Sciences“ is reserved only for a select number of universities of applied sciences in Bavaria. </a:t>
            </a:r>
          </a:p>
          <a:p>
            <a:pPr marL="457200" lvl="1" indent="0">
              <a:lnSpc>
                <a:spcPct val="100000"/>
              </a:lnSpc>
              <a:spcBef>
                <a:spcPts val="0"/>
              </a:spcBef>
              <a:buNone/>
            </a:pPr>
            <a:endParaRPr lang="en-GB" sz="1600" dirty="0">
              <a:solidFill>
                <a:srgbClr val="343434"/>
              </a:solidFill>
              <a:sym typeface="Wingdings" panose="05000000000000000000" pitchFamily="2" charset="2"/>
            </a:endParaRPr>
          </a:p>
          <a:p>
            <a:pPr marL="817200" lvl="1" indent="-360000">
              <a:lnSpc>
                <a:spcPct val="100000"/>
              </a:lnSpc>
              <a:spcBef>
                <a:spcPts val="0"/>
              </a:spcBef>
              <a:buFont typeface="Symbol" panose="05050102010706020507" pitchFamily="18" charset="2"/>
              <a:buChar char=""/>
            </a:pPr>
            <a:r>
              <a:rPr lang="en-GB" sz="1600" dirty="0">
                <a:solidFill>
                  <a:srgbClr val="343434"/>
                </a:solidFill>
                <a:sym typeface="Wingdings" panose="05000000000000000000" pitchFamily="2" charset="2"/>
              </a:rPr>
              <a:t>In a sense, it represents a </a:t>
            </a:r>
            <a:r>
              <a:rPr lang="en-GB" sz="1600" dirty="0">
                <a:solidFill>
                  <a:srgbClr val="002B6A"/>
                </a:solidFill>
                <a:sym typeface="Wingdings" panose="05000000000000000000" pitchFamily="2" charset="2"/>
              </a:rPr>
              <a:t>quality feature. </a:t>
            </a:r>
            <a:endParaRPr lang="en-GB" dirty="0">
              <a:solidFill>
                <a:srgbClr val="002B6A"/>
              </a:solidFill>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72126" y="2125541"/>
            <a:ext cx="5040000" cy="3354960"/>
          </a:xfrm>
          <a:prstGeom prst="rect">
            <a:avLst/>
          </a:prstGeom>
        </p:spPr>
      </p:pic>
    </p:spTree>
    <p:extLst>
      <p:ext uri="{BB962C8B-B14F-4D97-AF65-F5344CB8AC3E}">
        <p14:creationId xmlns:p14="http://schemas.microsoft.com/office/powerpoint/2010/main" val="141112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WHAT MAKES US UNIQUE?</a:t>
            </a:r>
          </a:p>
        </p:txBody>
      </p:sp>
      <p:sp>
        <p:nvSpPr>
          <p:cNvPr id="3" name="Abgerundetes Rechteck 2"/>
          <p:cNvSpPr/>
          <p:nvPr/>
        </p:nvSpPr>
        <p:spPr>
          <a:xfrm>
            <a:off x="648188" y="1517467"/>
            <a:ext cx="10515600" cy="441283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6" name="Bildplatzhalter 8"/>
          <p:cNvPicPr>
            <a:picLocks noChangeAspect="1"/>
          </p:cNvPicPr>
          <p:nvPr/>
        </p:nvPicPr>
        <p:blipFill rotWithShape="1">
          <a:blip r:embed="rId3">
            <a:extLst>
              <a:ext uri="{28A0092B-C50C-407E-A947-70E740481C1C}">
                <a14:useLocalDpi xmlns:a14="http://schemas.microsoft.com/office/drawing/2010/main" val="0"/>
              </a:ext>
            </a:extLst>
          </a:blip>
          <a:srcRect l="41671" t="1819" r="9879" b="-1819"/>
          <a:stretch/>
        </p:blipFill>
        <p:spPr>
          <a:xfrm>
            <a:off x="1253364" y="1776414"/>
            <a:ext cx="4321175" cy="5215844"/>
          </a:xfrm>
          <a:prstGeom prst="rect">
            <a:avLst/>
          </a:prstGeom>
        </p:spPr>
      </p:pic>
      <p:sp>
        <p:nvSpPr>
          <p:cNvPr id="8" name="Textplatzhalter 2"/>
          <p:cNvSpPr txBox="1">
            <a:spLocks/>
          </p:cNvSpPr>
          <p:nvPr/>
        </p:nvSpPr>
        <p:spPr>
          <a:xfrm>
            <a:off x="6400799" y="2371725"/>
            <a:ext cx="4068147" cy="4309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343434"/>
                </a:solidFill>
              </a:rPr>
              <a:t>Top-ranked programmes</a:t>
            </a:r>
          </a:p>
          <a:p>
            <a:pPr>
              <a:lnSpc>
                <a:spcPct val="100000"/>
              </a:lnSpc>
              <a:spcBef>
                <a:spcPts val="0"/>
              </a:spcBef>
            </a:pPr>
            <a:endParaRPr lang="en-US" sz="1800" dirty="0">
              <a:solidFill>
                <a:srgbClr val="343434"/>
              </a:solidFill>
            </a:endParaRPr>
          </a:p>
          <a:p>
            <a:pPr>
              <a:lnSpc>
                <a:spcPct val="100000"/>
              </a:lnSpc>
              <a:spcBef>
                <a:spcPts val="0"/>
              </a:spcBef>
            </a:pPr>
            <a:r>
              <a:rPr lang="en-US" sz="2000" dirty="0">
                <a:solidFill>
                  <a:srgbClr val="343434"/>
                </a:solidFill>
              </a:rPr>
              <a:t>Historical and modern campus</a:t>
            </a:r>
          </a:p>
          <a:p>
            <a:pPr>
              <a:lnSpc>
                <a:spcPct val="100000"/>
              </a:lnSpc>
              <a:spcBef>
                <a:spcPts val="0"/>
              </a:spcBef>
            </a:pPr>
            <a:endParaRPr lang="en-US" sz="2000" dirty="0">
              <a:solidFill>
                <a:srgbClr val="343434"/>
              </a:solidFill>
            </a:endParaRPr>
          </a:p>
          <a:p>
            <a:pPr>
              <a:lnSpc>
                <a:spcPct val="100000"/>
              </a:lnSpc>
              <a:spcBef>
                <a:spcPts val="0"/>
              </a:spcBef>
            </a:pPr>
            <a:r>
              <a:rPr lang="en-US" sz="2000" dirty="0">
                <a:solidFill>
                  <a:srgbClr val="343434"/>
                </a:solidFill>
              </a:rPr>
              <a:t>Small groups – target-oriented studying</a:t>
            </a:r>
          </a:p>
          <a:p>
            <a:pPr>
              <a:lnSpc>
                <a:spcPct val="100000"/>
              </a:lnSpc>
              <a:spcBef>
                <a:spcPts val="0"/>
              </a:spcBef>
            </a:pPr>
            <a:endParaRPr lang="en-US" sz="2000" dirty="0">
              <a:solidFill>
                <a:srgbClr val="343434"/>
              </a:solidFill>
            </a:endParaRPr>
          </a:p>
          <a:p>
            <a:pPr>
              <a:lnSpc>
                <a:spcPct val="100000"/>
              </a:lnSpc>
              <a:spcBef>
                <a:spcPts val="0"/>
              </a:spcBef>
            </a:pPr>
            <a:r>
              <a:rPr lang="en-US" sz="2000" dirty="0">
                <a:solidFill>
                  <a:srgbClr val="343434"/>
                </a:solidFill>
              </a:rPr>
              <a:t>State-of-the-art laboratory equipment</a:t>
            </a: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50000"/>
              </a:lnSpc>
              <a:spcBef>
                <a:spcPts val="0"/>
              </a:spcBef>
              <a:buNone/>
            </a:pPr>
            <a:endParaRPr lang="en-US" sz="2000" dirty="0">
              <a:solidFill>
                <a:srgbClr val="002B6A"/>
              </a:solidFill>
            </a:endParaRPr>
          </a:p>
          <a:p>
            <a:pPr marL="0" indent="0">
              <a:lnSpc>
                <a:spcPct val="100000"/>
              </a:lnSpc>
              <a:spcBef>
                <a:spcPts val="0"/>
              </a:spcBef>
              <a:buNone/>
            </a:pPr>
            <a:r>
              <a:rPr lang="en-US" sz="1300" dirty="0"/>
              <a:t>Please click on the icon for more </a:t>
            </a:r>
          </a:p>
          <a:p>
            <a:pPr marL="0" indent="0">
              <a:lnSpc>
                <a:spcPct val="100000"/>
              </a:lnSpc>
              <a:spcBef>
                <a:spcPts val="0"/>
              </a:spcBef>
              <a:buNone/>
            </a:pPr>
            <a:r>
              <a:rPr lang="en-US" sz="1300" dirty="0"/>
              <a:t>information on the German CHE ranking</a:t>
            </a:r>
          </a:p>
          <a:p>
            <a:pPr marL="0" indent="0">
              <a:buNone/>
            </a:pPr>
            <a:endParaRPr lang="de-DE" dirty="0"/>
          </a:p>
        </p:txBody>
      </p:sp>
      <p:pic>
        <p:nvPicPr>
          <p:cNvPr id="9" name="Grafik 8">
            <a:hlinkClick r:id="rId4"/>
          </p:cNvPr>
          <p:cNvPicPr>
            <a:picLocks noChangeAspect="1"/>
          </p:cNvPicPr>
          <p:nvPr/>
        </p:nvPicPr>
        <p:blipFill rotWithShape="1">
          <a:blip r:embed="rId5" cstate="hqprint">
            <a:extLst>
              <a:ext uri="{28A0092B-C50C-407E-A947-70E740481C1C}">
                <a14:useLocalDpi xmlns:a14="http://schemas.microsoft.com/office/drawing/2010/main" val="0"/>
              </a:ext>
            </a:extLst>
          </a:blip>
          <a:srcRect l="33255" r="33718"/>
          <a:stretch/>
        </p:blipFill>
        <p:spPr>
          <a:xfrm>
            <a:off x="9504749" y="5377303"/>
            <a:ext cx="820396" cy="1304100"/>
          </a:xfrm>
          <a:prstGeom prst="rect">
            <a:avLst/>
          </a:prstGeom>
        </p:spPr>
      </p:pic>
      <p:cxnSp>
        <p:nvCxnSpPr>
          <p:cNvPr id="10" name="Gerade Verbindung mit Pfeil 9"/>
          <p:cNvCxnSpPr/>
          <p:nvPr/>
        </p:nvCxnSpPr>
        <p:spPr>
          <a:xfrm flipV="1">
            <a:off x="9050076" y="6257925"/>
            <a:ext cx="407048" cy="95852"/>
          </a:xfrm>
          <a:prstGeom prst="straightConnector1">
            <a:avLst/>
          </a:prstGeom>
          <a:ln w="254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3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EXCHANGE AT AUAS</a:t>
            </a:r>
          </a:p>
        </p:txBody>
      </p:sp>
      <p:pic>
        <p:nvPicPr>
          <p:cNvPr id="4" name="Bildplatzhalter 3"/>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949" b="14949"/>
          <a:stretch>
            <a:fillRect/>
          </a:stretch>
        </p:blipFill>
        <p:spPr/>
      </p:pic>
    </p:spTree>
    <p:extLst>
      <p:ext uri="{BB962C8B-B14F-4D97-AF65-F5344CB8AC3E}">
        <p14:creationId xmlns:p14="http://schemas.microsoft.com/office/powerpoint/2010/main" val="38576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1443360" y="1682848"/>
            <a:ext cx="8886825" cy="3908534"/>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dirty="0"/>
              <a:t>STUDYING AT ASCHAFFENBURG UAS</a:t>
            </a:r>
          </a:p>
        </p:txBody>
      </p:sp>
      <p:sp>
        <p:nvSpPr>
          <p:cNvPr id="3" name="Textfeld 2"/>
          <p:cNvSpPr txBox="1"/>
          <p:nvPr/>
        </p:nvSpPr>
        <p:spPr>
          <a:xfrm>
            <a:off x="5006504" y="2116814"/>
            <a:ext cx="4959842" cy="32778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Three faculties:</a:t>
            </a:r>
          </a:p>
          <a:p>
            <a:pPr marL="742950" lvl="1" indent="-285750">
              <a:spcAft>
                <a:spcPts val="600"/>
              </a:spcAft>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Faculty of Business and Law</a:t>
            </a:r>
          </a:p>
          <a:p>
            <a:pPr marL="742950" lvl="1" indent="-285750">
              <a:spcAft>
                <a:spcPts val="600"/>
              </a:spcAft>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Faculty of Engineering</a:t>
            </a:r>
          </a:p>
          <a:p>
            <a:pPr marL="742950" lvl="1" indent="-285750">
              <a:spcAft>
                <a:spcPts val="600"/>
              </a:spcAft>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Faculty of Health Sciences (in foundation)</a:t>
            </a:r>
          </a:p>
          <a:p>
            <a:pPr lvl="1"/>
            <a:endParaRPr lang="en-US" sz="1900" dirty="0">
              <a:solidFill>
                <a:srgbClr val="343434"/>
              </a:solidFill>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Many </a:t>
            </a:r>
            <a:r>
              <a:rPr lang="en-US" sz="1900" dirty="0">
                <a:solidFill>
                  <a:srgbClr val="343434"/>
                </a:solidFill>
                <a:latin typeface="Roboto Condensed" panose="02000000000000000000" pitchFamily="2" charset="0"/>
                <a:ea typeface="Roboto Condensed" panose="02000000000000000000" pitchFamily="2" charset="0"/>
                <a:hlinkClick r:id="rId2"/>
              </a:rPr>
              <a:t>modules</a:t>
            </a:r>
            <a:r>
              <a:rPr lang="en-US" sz="1900" dirty="0">
                <a:solidFill>
                  <a:srgbClr val="343434"/>
                </a:solidFill>
                <a:latin typeface="Roboto Condensed" panose="02000000000000000000" pitchFamily="2" charset="0"/>
                <a:ea typeface="Roboto Condensed" panose="02000000000000000000" pitchFamily="2" charset="0"/>
              </a:rPr>
              <a:t> offered in English</a:t>
            </a:r>
          </a:p>
          <a:p>
            <a:pPr marL="285750" indent="-285750">
              <a:buFont typeface="Arial" panose="020B0604020202020204" pitchFamily="34" charset="0"/>
              <a:buChar char="•"/>
            </a:pPr>
            <a:endParaRPr lang="en-US" sz="1900" dirty="0">
              <a:solidFill>
                <a:srgbClr val="343434"/>
              </a:solidFill>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1900" dirty="0">
                <a:solidFill>
                  <a:srgbClr val="343434"/>
                </a:solidFill>
                <a:latin typeface="Roboto Condensed" panose="02000000000000000000" pitchFamily="2" charset="0"/>
                <a:ea typeface="Roboto Condensed" panose="02000000000000000000" pitchFamily="2" charset="0"/>
              </a:rPr>
              <a:t>Regular modules taught in German</a:t>
            </a:r>
          </a:p>
          <a:p>
            <a:pPr marL="285750" indent="-285750">
              <a:buFont typeface="Arial" panose="020B0604020202020204" pitchFamily="34" charset="0"/>
              <a:buChar char="•"/>
            </a:pPr>
            <a:endParaRPr lang="en-US" sz="1900" dirty="0">
              <a:solidFill>
                <a:srgbClr val="343434"/>
              </a:solidFill>
              <a:latin typeface="Roboto Condensed" panose="02000000000000000000" pitchFamily="2" charset="0"/>
              <a:ea typeface="Roboto Condensed" panose="02000000000000000000" pitchFamily="2" charset="0"/>
            </a:endParaRPr>
          </a:p>
          <a:p>
            <a:endParaRPr lang="en-US" sz="1600" dirty="0">
              <a:latin typeface="Roboto Condensed" panose="02000000000000000000" pitchFamily="2" charset="0"/>
              <a:ea typeface="Roboto Condensed" panose="02000000000000000000" pitchFamily="2" charset="0"/>
            </a:endParaRPr>
          </a:p>
        </p:txBody>
      </p:sp>
      <p:pic>
        <p:nvPicPr>
          <p:cNvPr id="4" name="Grafik 3"/>
          <p:cNvPicPr>
            <a:picLocks noChangeAspect="1"/>
          </p:cNvPicPr>
          <p:nvPr/>
        </p:nvPicPr>
        <p:blipFill rotWithShape="1">
          <a:blip r:embed="rId3" cstate="hqprint">
            <a:extLst>
              <a:ext uri="{28A0092B-C50C-407E-A947-70E740481C1C}">
                <a14:useLocalDpi xmlns:a14="http://schemas.microsoft.com/office/drawing/2010/main" val="0"/>
              </a:ext>
            </a:extLst>
          </a:blip>
          <a:srcRect t="7860"/>
          <a:stretch/>
        </p:blipFill>
        <p:spPr>
          <a:xfrm>
            <a:off x="682666" y="1390531"/>
            <a:ext cx="3960000" cy="5467469"/>
          </a:xfrm>
          <a:prstGeom prst="rect">
            <a:avLst/>
          </a:prstGeom>
        </p:spPr>
      </p:pic>
    </p:spTree>
    <p:extLst>
      <p:ext uri="{BB962C8B-B14F-4D97-AF65-F5344CB8AC3E}">
        <p14:creationId xmlns:p14="http://schemas.microsoft.com/office/powerpoint/2010/main" val="183573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MODULE: INTRODUCTION TO THE EUROPEAN UNION</a:t>
            </a:r>
          </a:p>
        </p:txBody>
      </p:sp>
      <p:sp>
        <p:nvSpPr>
          <p:cNvPr id="3" name="Abgerundetes Rechteck 2"/>
          <p:cNvSpPr/>
          <p:nvPr/>
        </p:nvSpPr>
        <p:spPr>
          <a:xfrm>
            <a:off x="1014735" y="1562100"/>
            <a:ext cx="9786615" cy="4419600"/>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6428726" y="1966340"/>
            <a:ext cx="3839224"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Main objective of the course: to introduce students to a basic understanding of the EU and its major actors and decision making processes, shaping the context business in the EU is operating in</a:t>
            </a:r>
          </a:p>
          <a:p>
            <a:pPr marL="342900" indent="-342900">
              <a:buFont typeface="Arial" panose="020B0604020202020204" pitchFamily="34" charset="0"/>
              <a:buChar char="•"/>
            </a:pPr>
            <a:endParaRPr lang="en-US" sz="2000" dirty="0">
              <a:solidFill>
                <a:srgbClr val="FFFFFF"/>
              </a:solidFill>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Built-in study trips to EU institutions in Brussels and to the European Central Bank in Frankfurt</a:t>
            </a:r>
          </a:p>
          <a:p>
            <a:pPr lvl="1"/>
            <a:endParaRPr lang="en-US" sz="2000" dirty="0">
              <a:latin typeface="Roboto Condensed" panose="02000000000000000000" pitchFamily="2" charset="0"/>
              <a:ea typeface="Roboto Condensed" panose="02000000000000000000" pitchFamily="2" charset="0"/>
            </a:endParaRPr>
          </a:p>
        </p:txBody>
      </p:sp>
      <p:pic>
        <p:nvPicPr>
          <p:cNvPr id="7" name="Kép 7" descr="A képen égbolt, kültéri, épület, zöld látható&#10;&#10;Automatikusan generált leírás">
            <a:extLst>
              <a:ext uri="{FF2B5EF4-FFF2-40B4-BE49-F238E27FC236}">
                <a16:creationId xmlns:a16="http://schemas.microsoft.com/office/drawing/2014/main" id="{34340318-A689-4AB5-A6F7-9D8EBB74FAD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3461" b="-5"/>
          <a:stretch/>
        </p:blipFill>
        <p:spPr>
          <a:xfrm rot="20976508">
            <a:off x="468378" y="1377766"/>
            <a:ext cx="2844000" cy="2946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Kép 5" descr="A képen kültéri, épület, út, személy látható&#10;&#10;Automatikusan generált leírás">
            <a:extLst>
              <a:ext uri="{FF2B5EF4-FFF2-40B4-BE49-F238E27FC236}">
                <a16:creationId xmlns:a16="http://schemas.microsoft.com/office/drawing/2014/main" id="{50C84411-E527-43F0-A02A-46AB202F8E6B}"/>
              </a:ext>
            </a:extLst>
          </p:cNvPr>
          <p:cNvPicPr>
            <a:picLocks noChangeAspect="1"/>
          </p:cNvPicPr>
          <p:nvPr/>
        </p:nvPicPr>
        <p:blipFill rotWithShape="1">
          <a:blip r:embed="rId3">
            <a:extLst>
              <a:ext uri="{28A0092B-C50C-407E-A947-70E740481C1C}">
                <a14:useLocalDpi xmlns:a14="http://schemas.microsoft.com/office/drawing/2010/main" val="0"/>
              </a:ext>
            </a:extLst>
          </a:blip>
          <a:srcRect l="18895" r="26804"/>
          <a:stretch/>
        </p:blipFill>
        <p:spPr>
          <a:xfrm rot="386749">
            <a:off x="3377462" y="2401128"/>
            <a:ext cx="2484000" cy="257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Kép 3" descr="A képen szöveg, személy, személyek, csoport látható&#10;&#10;Automatikusan generált leírás">
            <a:extLst>
              <a:ext uri="{FF2B5EF4-FFF2-40B4-BE49-F238E27FC236}">
                <a16:creationId xmlns:a16="http://schemas.microsoft.com/office/drawing/2014/main" id="{67C604CE-CDC0-4E89-96C8-E984E06F39C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2308" r="-2" b="-2"/>
          <a:stretch/>
        </p:blipFill>
        <p:spPr>
          <a:xfrm rot="193931">
            <a:off x="1200947" y="4259618"/>
            <a:ext cx="2340000" cy="2424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060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MODULE: BUSINESS SEMINAR GERMANY</a:t>
            </a:r>
          </a:p>
        </p:txBody>
      </p:sp>
      <p:sp>
        <p:nvSpPr>
          <p:cNvPr id="3" name="Abgerundetes Rechteck 2"/>
          <p:cNvSpPr/>
          <p:nvPr/>
        </p:nvSpPr>
        <p:spPr>
          <a:xfrm>
            <a:off x="1014735" y="1562100"/>
            <a:ext cx="9786615" cy="4419600"/>
          </a:xfrm>
          <a:prstGeom prst="round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288961" y="2149921"/>
            <a:ext cx="3384215"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Main objective of the course:  to give an overview of current business-related  issues  of  Germany's  culture  and  society</a:t>
            </a:r>
          </a:p>
          <a:p>
            <a:pPr marL="342900" indent="-342900">
              <a:buFont typeface="Arial" panose="020B0604020202020204" pitchFamily="34" charset="0"/>
              <a:buChar char="•"/>
            </a:pPr>
            <a:endParaRPr lang="en-US" sz="2000" dirty="0">
              <a:solidFill>
                <a:srgbClr val="FFFFFF"/>
              </a:solidFill>
              <a:latin typeface="Roboto Condensed" panose="02000000000000000000" pitchFamily="2" charset="0"/>
              <a:ea typeface="Roboto Condensed" panose="02000000000000000000" pitchFamily="2" charset="0"/>
            </a:endParaRPr>
          </a:p>
          <a:p>
            <a:pPr marL="342900" indent="-342900">
              <a:buFont typeface="Arial" panose="020B0604020202020204" pitchFamily="34" charset="0"/>
              <a:buChar char="•"/>
            </a:pPr>
            <a:r>
              <a:rPr lang="en-US" sz="2000" dirty="0">
                <a:solidFill>
                  <a:srgbClr val="FFFFFF"/>
                </a:solidFill>
                <a:latin typeface="Roboto Condensed" panose="02000000000000000000" pitchFamily="2" charset="0"/>
                <a:ea typeface="Roboto Condensed" panose="02000000000000000000" pitchFamily="2" charset="0"/>
              </a:rPr>
              <a:t>Built-in study trips to nearby cities and major German companies, e.g. in Munich and/or Nuremberg.</a:t>
            </a:r>
          </a:p>
          <a:p>
            <a:pPr lvl="1"/>
            <a:endParaRPr lang="en-US" sz="2000" dirty="0">
              <a:latin typeface="Roboto Condensed" panose="02000000000000000000" pitchFamily="2" charset="0"/>
              <a:ea typeface="Roboto Condensed" panose="02000000000000000000" pitchFamily="2" charset="0"/>
            </a:endParaRPr>
          </a:p>
        </p:txBody>
      </p:sp>
      <p:pic>
        <p:nvPicPr>
          <p:cNvPr id="11" name="Kép 5" descr="A képen fű, fa, kültéri, égbolt látható&#10;&#10;Automatikusan generált leírás">
            <a:extLst>
              <a:ext uri="{FF2B5EF4-FFF2-40B4-BE49-F238E27FC236}">
                <a16:creationId xmlns:a16="http://schemas.microsoft.com/office/drawing/2014/main" id="{0EC1431A-6ED5-4BEC-BA6A-78F2C59F4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0967">
            <a:off x="4953077" y="2571542"/>
            <a:ext cx="5184000" cy="291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Kép 3" descr="A képen épület, kültéri, égbolt, kő látható&#10;&#10;Automatikusan generált leírás">
            <a:extLst>
              <a:ext uri="{FF2B5EF4-FFF2-40B4-BE49-F238E27FC236}">
                <a16:creationId xmlns:a16="http://schemas.microsoft.com/office/drawing/2014/main" id="{9D865207-2500-4F19-ACCE-FD78D151694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380">
            <a:off x="9028759" y="780134"/>
            <a:ext cx="2448000" cy="435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989976"/>
      </p:ext>
    </p:extLst>
  </p:cSld>
  <p:clrMapOvr>
    <a:masterClrMapping/>
  </p:clrMapOvr>
</p:sld>
</file>

<file path=ppt/theme/theme1.xml><?xml version="1.0" encoding="utf-8"?>
<a:theme xmlns:a="http://schemas.openxmlformats.org/drawingml/2006/main" name="TH AB">
  <a:themeElements>
    <a:clrScheme name="TH Aschaffenburg">
      <a:dk1>
        <a:srgbClr val="5E5E5E"/>
      </a:dk1>
      <a:lt1>
        <a:srgbClr val="FFFFFF"/>
      </a:lt1>
      <a:dk2>
        <a:srgbClr val="00A1E3"/>
      </a:dk2>
      <a:lt2>
        <a:srgbClr val="99D9F4"/>
      </a:lt2>
      <a:accent1>
        <a:srgbClr val="142F4E"/>
      </a:accent1>
      <a:accent2>
        <a:srgbClr val="E1D6BC"/>
      </a:accent2>
      <a:accent3>
        <a:srgbClr val="66C7EE"/>
      </a:accent3>
      <a:accent4>
        <a:srgbClr val="9E9E9E"/>
      </a:accent4>
      <a:accent5>
        <a:srgbClr val="CCECF9"/>
      </a:accent5>
      <a:accent6>
        <a:srgbClr val="E9E9E9"/>
      </a:accent6>
      <a:hlink>
        <a:srgbClr val="7E7E7E"/>
      </a:hlink>
      <a:folHlink>
        <a:srgbClr val="33B4E9"/>
      </a:folHlink>
    </a:clrScheme>
    <a:fontScheme name="Custom 5">
      <a:majorFont>
        <a:latin typeface="Viga"/>
        <a:ea typeface=""/>
        <a:cs typeface=""/>
      </a:majorFont>
      <a:minorFont>
        <a:latin typeface="Signika Negati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839</Words>
  <Application>Microsoft Macintosh PowerPoint</Application>
  <PresentationFormat>Breitbild</PresentationFormat>
  <Paragraphs>154</Paragraphs>
  <Slides>16</Slides>
  <Notes>4</Notes>
  <HiddenSlides>2</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16</vt:i4>
      </vt:variant>
    </vt:vector>
  </HeadingPairs>
  <TitlesOfParts>
    <vt:vector size="27" baseType="lpstr">
      <vt:lpstr>Arial</vt:lpstr>
      <vt:lpstr>Calibri</vt:lpstr>
      <vt:lpstr>Roboto Bold</vt:lpstr>
      <vt:lpstr>Roboto Cn</vt:lpstr>
      <vt:lpstr>Roboto Condensed</vt:lpstr>
      <vt:lpstr>Roboto Condensed Light</vt:lpstr>
      <vt:lpstr>Roboto Medium</vt:lpstr>
      <vt:lpstr>Symbol</vt:lpstr>
      <vt:lpstr>Th_aschaffenburg_icon_set_01</vt:lpstr>
      <vt:lpstr>Wingdings</vt:lpstr>
      <vt:lpstr>TH AB</vt:lpstr>
      <vt:lpstr>Aschaffenburg University of Applied Sciences</vt:lpstr>
      <vt:lpstr>FACTS AND FIGURES</vt:lpstr>
      <vt:lpstr>WHERE IS ASCHAFFENBURG LOCATED?</vt:lpstr>
      <vt:lpstr>ASCHAFFENBURG UNIVERSITY OF APPLIED SCIENCES</vt:lpstr>
      <vt:lpstr>WHAT MAKES US UNIQUE?</vt:lpstr>
      <vt:lpstr>EXCHANGE AT AUAS</vt:lpstr>
      <vt:lpstr>STUDYING AT ASCHAFFENBURG UAS</vt:lpstr>
      <vt:lpstr>MODULE: INTRODUCTION TO THE EUROPEAN UNION</vt:lpstr>
      <vt:lpstr>MODULE: BUSINESS SEMINAR GERMANY</vt:lpstr>
      <vt:lpstr>SHORT-TERM PROGRAMMES</vt:lpstr>
      <vt:lpstr>SOCIAL PROGRAMME</vt:lpstr>
      <vt:lpstr>SOCIAL PROGRAMME</vt:lpstr>
      <vt:lpstr>HALLS OF RESIDENCE ON CAMPUS</vt:lpstr>
      <vt:lpstr>HOW TO GO ON EXCHANGE TO AUAS?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INKPPT Adobe</dc:creator>
  <cp:lastModifiedBy>Ernst Schulten</cp:lastModifiedBy>
  <cp:revision>428</cp:revision>
  <dcterms:created xsi:type="dcterms:W3CDTF">2018-09-08T07:02:11Z</dcterms:created>
  <dcterms:modified xsi:type="dcterms:W3CDTF">2024-09-25T08:17:22Z</dcterms:modified>
</cp:coreProperties>
</file>